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Anton"/>
      <p:regular r:id="rId45"/>
    </p:embeddedFont>
    <p:embeddedFont>
      <p:font typeface="DM Sans Medium"/>
      <p:regular r:id="rId46"/>
      <p:bold r:id="rId47"/>
      <p:italic r:id="rId48"/>
      <p:boldItalic r:id="rId49"/>
    </p:embeddedFont>
    <p:embeddedFont>
      <p:font typeface="Helvetica Neue"/>
      <p:regular r:id="rId50"/>
      <p:bold r:id="rId51"/>
      <p:italic r:id="rId52"/>
      <p:boldItalic r:id="rId53"/>
    </p:embeddedFont>
    <p:embeddedFont>
      <p:font typeface="Helvetica Neue Light"/>
      <p:regular r:id="rId54"/>
      <p:bold r:id="rId55"/>
      <p:italic r:id="rId56"/>
      <p:boldItalic r:id="rId57"/>
    </p:embeddedFont>
    <p:embeddedFont>
      <p:font typeface="DM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DMSansMedium-regular.fntdata"/><Relationship Id="rId45" Type="http://schemas.openxmlformats.org/officeDocument/2006/relationships/font" Target="fonts/Anto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Medium-italic.fntdata"/><Relationship Id="rId47" Type="http://schemas.openxmlformats.org/officeDocument/2006/relationships/font" Target="fonts/DMSansMedium-bold.fntdata"/><Relationship Id="rId49" Type="http://schemas.openxmlformats.org/officeDocument/2006/relationships/font" Target="fonts/DMSans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DM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DM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6.xml"/><Relationship Id="rId55" Type="http://schemas.openxmlformats.org/officeDocument/2006/relationships/font" Target="fonts/HelveticaNeueLight-bold.fntdata"/><Relationship Id="rId10" Type="http://schemas.openxmlformats.org/officeDocument/2006/relationships/slide" Target="slides/slide5.xml"/><Relationship Id="rId54" Type="http://schemas.openxmlformats.org/officeDocument/2006/relationships/font" Target="fonts/HelveticaNeueLight-regular.fntdata"/><Relationship Id="rId13" Type="http://schemas.openxmlformats.org/officeDocument/2006/relationships/slide" Target="slides/slide8.xml"/><Relationship Id="rId57" Type="http://schemas.openxmlformats.org/officeDocument/2006/relationships/font" Target="fonts/HelveticaNeueLight-boldItalic.fntdata"/><Relationship Id="rId12" Type="http://schemas.openxmlformats.org/officeDocument/2006/relationships/slide" Target="slides/slide7.xml"/><Relationship Id="rId56" Type="http://schemas.openxmlformats.org/officeDocument/2006/relationships/font" Target="fonts/HelveticaNeueLight-italic.fntdata"/><Relationship Id="rId15" Type="http://schemas.openxmlformats.org/officeDocument/2006/relationships/slide" Target="slides/slide10.xml"/><Relationship Id="rId59" Type="http://schemas.openxmlformats.org/officeDocument/2006/relationships/font" Target="fonts/DMSans-bold.fntdata"/><Relationship Id="rId14" Type="http://schemas.openxmlformats.org/officeDocument/2006/relationships/slide" Target="slides/slide9.xml"/><Relationship Id="rId58" Type="http://schemas.openxmlformats.org/officeDocument/2006/relationships/font" Target="fonts/DM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2a156548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2a156548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7519e6b75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7519e6b75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7519e6b7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7519e6b7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dfcb544b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dfcb544b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f21aba78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f21aba78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dfcb544b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dfcb544b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dfcb544b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dfcb544b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dfcb544b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dfcb544b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7519e6b7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7519e6b7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180c56b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180c56b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7519e6b7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37519e6b7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442263204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44226320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7519e6b7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7519e6b7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180c56ba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a180c56ba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7519e6b7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7519e6b7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7519e6b7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7519e6b7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7519e6b7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7519e6b7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21aba781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21aba781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7519e6b7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37519e6b7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1565485a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1565485a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7519e6b75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7519e6b75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7519e6b75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7519e6b75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442263204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442263204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7519e6b7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37519e6b7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7519e6b75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37519e6b75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7519e6b75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7519e6b75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442263204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442263204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db681b92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db681b92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82ec3e9d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82ec3e9d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f21aba78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21aba78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7519e6b75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7519e6b75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7519e6b75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7519e6b75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7519e6b75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7519e6b75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a1565485a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a1565485a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463e00935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463e00935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dfcb544b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dfcb544b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dfcb544b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dfcb544b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dfcb544b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dfcb544b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dfcb544b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dfcb544b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hyperlink" Target="https://developer.mozilla.org/en-US/docs/Web/JavaScript/Reference/Global_Objects/Array#array_methods_and_empty_slot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23.pn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hyperlink" Target="https://docs.google.com/presentation/d/1ywO8sH-Tm2JmUYkZUhN56OEItFGJG-dBcwwfpjORf1w/edit#slide=id.g113ef325465_0_0" TargetMode="External"/><Relationship Id="rId5" Type="http://schemas.openxmlformats.org/officeDocument/2006/relationships/hyperlink" Target="https://docs.google.com/presentation/d/1IFEaKiHkyZGsrF6rFA-TFFnnRacaKWrus79unKWIOk0/edit#slide=id.gf48a4f4df5_0_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hyperlink" Target="https://drive.google.com/file/d/11Qd_2a9YfHq7Yt4IGLXwWRs6OFpSu-6o/view" TargetMode="External"/><Relationship Id="rId9" Type="http://schemas.openxmlformats.org/officeDocument/2006/relationships/hyperlink" Target="https://developer.mozilla.org/es/docs/Web/JavaScript/Referencia/Objetos_globales/Array" TargetMode="External"/><Relationship Id="rId5" Type="http://schemas.openxmlformats.org/officeDocument/2006/relationships/hyperlink" Target="http://hectorip.github.io/Eloquent-JavaScript-ES-online/chapters/04_data.html" TargetMode="External"/><Relationship Id="rId6" Type="http://schemas.openxmlformats.org/officeDocument/2006/relationships/hyperlink" Target="http://hectorip.github.io/Eloquent-JavaScript-ES-online/chapters/07_elife.html" TargetMode="External"/><Relationship Id="rId7" Type="http://schemas.openxmlformats.org/officeDocument/2006/relationships/hyperlink" Target="http://hectorip.github.io/Eloquent-JavaScript-ES-online/chapters/07_elife.html" TargetMode="External"/><Relationship Id="rId8" Type="http://schemas.openxmlformats.org/officeDocument/2006/relationships/hyperlink" Target="https://developer.mozilla.org/es/docs/Web/JavaScript/Referencia/Objetos_globales/St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2063400" y="2513625"/>
            <a:ext cx="5017200" cy="7938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157797" y="2541075"/>
            <a:ext cx="2828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60975" y="2803271"/>
            <a:ext cx="208800" cy="2145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rapidisisisisimo</a:t>
            </a:r>
            <a:endParaRPr b="1" sz="3500">
              <a:solidFill>
                <a:srgbClr val="EAFF6A"/>
              </a:solidFill>
              <a:latin typeface="DM Sans"/>
              <a:ea typeface="DM Sans"/>
              <a:cs typeface="DM Sans"/>
              <a:sym typeface="DM Sans"/>
            </a:endParaRPr>
          </a:p>
        </p:txBody>
      </p:sp>
      <p:sp>
        <p:nvSpPr>
          <p:cNvPr id="135" name="Google Shape;135;p25"/>
          <p:cNvSpPr txBox="1"/>
          <p:nvPr/>
        </p:nvSpPr>
        <p:spPr>
          <a:xfrm>
            <a:off x="541750" y="1509750"/>
            <a:ext cx="8126700" cy="319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rgbClr val="B7B7B7"/>
              </a:solidFill>
              <a:latin typeface="DM Sans"/>
              <a:ea typeface="DM Sans"/>
              <a:cs typeface="DM Sans"/>
              <a:sym typeface="DM Sans"/>
            </a:endParaRPr>
          </a:p>
          <a:p>
            <a:pPr indent="0" lvl="0" marL="0" rtl="0" algn="l">
              <a:spcBef>
                <a:spcPts val="0"/>
              </a:spcBef>
              <a:spcAft>
                <a:spcPts val="0"/>
              </a:spcAft>
              <a:buNone/>
            </a:pPr>
            <a:r>
              <a:rPr lang="es" sz="2100">
                <a:solidFill>
                  <a:srgbClr val="B7B7B7"/>
                </a:solidFill>
                <a:latin typeface="DM Sans"/>
                <a:ea typeface="DM Sans"/>
                <a:cs typeface="DM Sans"/>
                <a:sym typeface="DM Sans"/>
              </a:rPr>
              <a:t>Armar dos arrays, uno de nombres (alumnos) y otro con notas donde</a:t>
            </a:r>
            <a:endParaRPr sz="2100">
              <a:solidFill>
                <a:srgbClr val="B7B7B7"/>
              </a:solidFill>
              <a:latin typeface="DM Sans"/>
              <a:ea typeface="DM Sans"/>
              <a:cs typeface="DM Sans"/>
              <a:sym typeface="DM Sans"/>
            </a:endParaRPr>
          </a:p>
          <a:p>
            <a:pPr indent="-393700" lvl="0" marL="914400" rtl="0" algn="l">
              <a:spcBef>
                <a:spcPts val="1000"/>
              </a:spcBef>
              <a:spcAft>
                <a:spcPts val="0"/>
              </a:spcAft>
              <a:buClr>
                <a:srgbClr val="83AEFB"/>
              </a:buClr>
              <a:buSzPts val="2600"/>
              <a:buFont typeface="DM Sans"/>
              <a:buAutoNum type="arabicPeriod"/>
            </a:pPr>
            <a:r>
              <a:rPr lang="es" sz="2100">
                <a:solidFill>
                  <a:srgbClr val="B7B7B7"/>
                </a:solidFill>
                <a:latin typeface="DM Sans"/>
                <a:ea typeface="DM Sans"/>
                <a:cs typeface="DM Sans"/>
                <a:sym typeface="DM Sans"/>
              </a:rPr>
              <a:t>Las notas coinciden posicionalmente con los nombres</a:t>
            </a:r>
            <a:endParaRPr sz="2100">
              <a:solidFill>
                <a:srgbClr val="B7B7B7"/>
              </a:solidFill>
              <a:latin typeface="DM Sans"/>
              <a:ea typeface="DM Sans"/>
              <a:cs typeface="DM Sans"/>
              <a:sym typeface="DM Sans"/>
            </a:endParaRPr>
          </a:p>
          <a:p>
            <a:pPr indent="-393700" lvl="0" marL="914400" rtl="0" algn="l">
              <a:spcBef>
                <a:spcPts val="1000"/>
              </a:spcBef>
              <a:spcAft>
                <a:spcPts val="0"/>
              </a:spcAft>
              <a:buClr>
                <a:srgbClr val="83AEFB"/>
              </a:buClr>
              <a:buSzPts val="2600"/>
              <a:buFont typeface="DM Sans"/>
              <a:buAutoNum type="arabicPeriod"/>
            </a:pPr>
            <a:r>
              <a:rPr lang="es" sz="2100">
                <a:solidFill>
                  <a:srgbClr val="B7B7B7"/>
                </a:solidFill>
                <a:latin typeface="DM Sans"/>
                <a:ea typeface="DM Sans"/>
                <a:cs typeface="DM Sans"/>
                <a:sym typeface="DM Sans"/>
              </a:rPr>
              <a:t>Mostrar que alumno </a:t>
            </a:r>
            <a:r>
              <a:rPr lang="es" sz="2100">
                <a:solidFill>
                  <a:srgbClr val="B7B7B7"/>
                </a:solidFill>
                <a:latin typeface="DM Sans"/>
                <a:ea typeface="DM Sans"/>
                <a:cs typeface="DM Sans"/>
                <a:sym typeface="DM Sans"/>
              </a:rPr>
              <a:t>aprobó</a:t>
            </a:r>
            <a:r>
              <a:rPr lang="es" sz="2100">
                <a:solidFill>
                  <a:srgbClr val="B7B7B7"/>
                </a:solidFill>
                <a:latin typeface="DM Sans"/>
                <a:ea typeface="DM Sans"/>
                <a:cs typeface="DM Sans"/>
                <a:sym typeface="DM Sans"/>
              </a:rPr>
              <a:t> y que alumno </a:t>
            </a:r>
            <a:r>
              <a:rPr lang="es" sz="2100">
                <a:solidFill>
                  <a:srgbClr val="B7B7B7"/>
                </a:solidFill>
                <a:latin typeface="DM Sans"/>
                <a:ea typeface="DM Sans"/>
                <a:cs typeface="DM Sans"/>
                <a:sym typeface="DM Sans"/>
              </a:rPr>
              <a:t>desaprobó</a:t>
            </a:r>
            <a:endParaRPr sz="2100">
              <a:solidFill>
                <a:srgbClr val="B7B7B7"/>
              </a:solidFill>
              <a:latin typeface="DM Sans"/>
              <a:ea typeface="DM Sans"/>
              <a:cs typeface="DM Sans"/>
              <a:sym typeface="DM Sans"/>
            </a:endParaRPr>
          </a:p>
          <a:p>
            <a:pPr indent="-393700" lvl="0" marL="914400" rtl="0" algn="l">
              <a:spcBef>
                <a:spcPts val="1000"/>
              </a:spcBef>
              <a:spcAft>
                <a:spcPts val="0"/>
              </a:spcAft>
              <a:buClr>
                <a:srgbClr val="83AEFB"/>
              </a:buClr>
              <a:buSzPts val="2600"/>
              <a:buFont typeface="DM Sans"/>
              <a:buAutoNum type="arabicPeriod"/>
            </a:pPr>
            <a:r>
              <a:rPr lang="es" sz="2100">
                <a:solidFill>
                  <a:srgbClr val="B7B7B7"/>
                </a:solidFill>
                <a:latin typeface="DM Sans"/>
                <a:ea typeface="DM Sans"/>
                <a:cs typeface="DM Sans"/>
                <a:sym typeface="DM Sans"/>
              </a:rPr>
              <a:t>Obviamente, si se llama Pepe aprueba igual</a:t>
            </a:r>
            <a:endParaRPr sz="2100">
              <a:solidFill>
                <a:srgbClr val="B7B7B7"/>
              </a:solidFill>
              <a:latin typeface="DM Sans"/>
              <a:ea typeface="DM Sans"/>
              <a:cs typeface="DM Sans"/>
              <a:sym typeface="DM Sans"/>
            </a:endParaRPr>
          </a:p>
          <a:p>
            <a:pPr indent="0" lvl="0" marL="0" rtl="0" algn="l">
              <a:spcBef>
                <a:spcPts val="1000"/>
              </a:spcBef>
              <a:spcAft>
                <a:spcPts val="0"/>
              </a:spcAft>
              <a:buNone/>
            </a:pPr>
            <a:r>
              <a:t/>
            </a:r>
            <a:endParaRPr b="1" sz="2100">
              <a:solidFill>
                <a:srgbClr val="B7B7B7"/>
              </a:solidFill>
              <a:latin typeface="Helvetica Neue"/>
              <a:ea typeface="Helvetica Neue"/>
              <a:cs typeface="Helvetica Neue"/>
              <a:sym typeface="Helvetica Neue"/>
            </a:endParaRPr>
          </a:p>
        </p:txBody>
      </p:sp>
      <p:grpSp>
        <p:nvGrpSpPr>
          <p:cNvPr id="136" name="Google Shape;136;p25"/>
          <p:cNvGrpSpPr/>
          <p:nvPr/>
        </p:nvGrpSpPr>
        <p:grpSpPr>
          <a:xfrm>
            <a:off x="473351" y="619523"/>
            <a:ext cx="738900" cy="738900"/>
            <a:chOff x="473351" y="619523"/>
            <a:chExt cx="738900" cy="738900"/>
          </a:xfrm>
        </p:grpSpPr>
        <p:sp>
          <p:nvSpPr>
            <p:cNvPr id="137" name="Google Shape;137;p2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nvSpPr>
        <p:spPr>
          <a:xfrm>
            <a:off x="1461288" y="1748800"/>
            <a:ext cx="6221400" cy="1421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Arrays</a:t>
            </a:r>
            <a:endParaRPr b="1" sz="4000">
              <a:solidFill>
                <a:schemeClr val="lt1"/>
              </a:solidFill>
              <a:latin typeface="DM Sans"/>
              <a:ea typeface="DM Sans"/>
              <a:cs typeface="DM Sans"/>
              <a:sym typeface="DM Sans"/>
            </a:endParaRPr>
          </a:p>
          <a:p>
            <a:pPr indent="0" lvl="0" marL="0" rtl="0" algn="ctr">
              <a:lnSpc>
                <a:spcPct val="90000"/>
              </a:lnSpc>
              <a:spcBef>
                <a:spcPts val="1000"/>
              </a:spcBef>
              <a:spcAft>
                <a:spcPts val="0"/>
              </a:spcAft>
              <a:buNone/>
            </a:pPr>
            <a:r>
              <a:rPr b="1" lang="es" sz="4000">
                <a:solidFill>
                  <a:srgbClr val="EAFF6A"/>
                </a:solidFill>
                <a:latin typeface="DM Sans"/>
                <a:ea typeface="DM Sans"/>
                <a:cs typeface="DM Sans"/>
                <a:sym typeface="DM Sans"/>
              </a:rPr>
              <a:t> </a:t>
            </a:r>
            <a:r>
              <a:rPr b="1" lang="es" sz="4000">
                <a:solidFill>
                  <a:srgbClr val="EAFF6A"/>
                </a:solidFill>
                <a:latin typeface="DM Sans"/>
                <a:ea typeface="DM Sans"/>
                <a:cs typeface="DM Sans"/>
                <a:sym typeface="DM Sans"/>
              </a:rPr>
              <a:t>Métodos</a:t>
            </a:r>
            <a:r>
              <a:rPr b="1" lang="es" sz="4000">
                <a:solidFill>
                  <a:srgbClr val="EAFF6A"/>
                </a:solidFill>
                <a:latin typeface="DM Sans"/>
                <a:ea typeface="DM Sans"/>
                <a:cs typeface="DM Sans"/>
                <a:sym typeface="DM Sans"/>
              </a:rPr>
              <a:t> y propiedades</a:t>
            </a:r>
            <a:endParaRPr b="1" sz="4000">
              <a:solidFill>
                <a:srgbClr val="EAFF6A"/>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nvSpPr>
        <p:spPr>
          <a:xfrm>
            <a:off x="1461288" y="926450"/>
            <a:ext cx="6221400" cy="3637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Espera espera espera un momento . .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accent6"/>
                </a:solidFill>
                <a:latin typeface="DM Sans"/>
                <a:ea typeface="DM Sans"/>
                <a:cs typeface="DM Sans"/>
                <a:sym typeface="DM Sans"/>
              </a:rPr>
              <a:t>Esto quiere decir que los arrays son objetos?</a:t>
            </a:r>
            <a:endParaRPr b="1" sz="4000">
              <a:solidFill>
                <a:schemeClr val="accent6"/>
              </a:solidFill>
              <a:latin typeface="DM Sans"/>
              <a:ea typeface="DM Sans"/>
              <a:cs typeface="DM Sans"/>
              <a:sym typeface="DM Sans"/>
            </a:endParaRPr>
          </a:p>
          <a:p>
            <a:pPr indent="0" lvl="0" marL="0" rtl="0" algn="ctr">
              <a:lnSpc>
                <a:spcPct val="90000"/>
              </a:lnSpc>
              <a:spcBef>
                <a:spcPts val="1000"/>
              </a:spcBef>
              <a:spcAft>
                <a:spcPts val="0"/>
              </a:spcAft>
              <a:buNone/>
            </a:pPr>
            <a:r>
              <a:rPr b="1" lang="es" sz="4000">
                <a:solidFill>
                  <a:schemeClr val="lt1"/>
                </a:solidFill>
                <a:latin typeface="DM Sans"/>
                <a:ea typeface="DM Sans"/>
                <a:cs typeface="DM Sans"/>
                <a:sym typeface="DM Sans"/>
              </a:rPr>
              <a:t>🤔🤔🤔</a:t>
            </a:r>
            <a:endParaRPr b="1" sz="4000">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nvSpPr>
        <p:spPr>
          <a:xfrm>
            <a:off x="475500" y="38955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array</a:t>
            </a:r>
            <a:r>
              <a:rPr b="1" lang="es" sz="4000">
                <a:solidFill>
                  <a:srgbClr val="FF79C6"/>
                </a:solidFill>
                <a:latin typeface="DM Sans"/>
                <a:ea typeface="DM Sans"/>
                <a:cs typeface="DM Sans"/>
                <a:sym typeface="DM Sans"/>
              </a:rPr>
              <a:t>.length</a:t>
            </a:r>
            <a:endParaRPr b="1" sz="4000">
              <a:solidFill>
                <a:srgbClr val="FF79C6"/>
              </a:solidFill>
              <a:latin typeface="DM Sans"/>
              <a:ea typeface="DM Sans"/>
              <a:cs typeface="DM Sans"/>
              <a:sym typeface="DM Sans"/>
            </a:endParaRPr>
          </a:p>
        </p:txBody>
      </p:sp>
      <p:sp>
        <p:nvSpPr>
          <p:cNvPr id="154" name="Google Shape;154;p28"/>
          <p:cNvSpPr txBox="1"/>
          <p:nvPr/>
        </p:nvSpPr>
        <p:spPr>
          <a:xfrm>
            <a:off x="475500" y="1259475"/>
            <a:ext cx="8193000" cy="946500"/>
          </a:xfrm>
          <a:prstGeom prst="rect">
            <a:avLst/>
          </a:prstGeom>
          <a:noFill/>
          <a:ln>
            <a:noFill/>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650">
                <a:latin typeface="DM Sans"/>
                <a:ea typeface="DM Sans"/>
                <a:cs typeface="DM Sans"/>
                <a:sym typeface="DM Sans"/>
              </a:rPr>
              <a:t>Al igual que en un String, la </a:t>
            </a:r>
            <a:r>
              <a:rPr b="1" lang="es" sz="1650">
                <a:latin typeface="DM Sans"/>
                <a:ea typeface="DM Sans"/>
                <a:cs typeface="DM Sans"/>
                <a:sym typeface="DM Sans"/>
              </a:rPr>
              <a:t>propiedad length</a:t>
            </a:r>
            <a:r>
              <a:rPr lang="es" sz="1650">
                <a:latin typeface="DM Sans"/>
                <a:ea typeface="DM Sans"/>
                <a:cs typeface="DM Sans"/>
                <a:sym typeface="DM Sans"/>
              </a:rPr>
              <a:t> nos sirve para obtener el largo de un Array, es decir, para identificar </a:t>
            </a:r>
            <a:r>
              <a:rPr b="1" lang="es" sz="1650">
                <a:latin typeface="DM Sans"/>
                <a:ea typeface="DM Sans"/>
                <a:cs typeface="DM Sans"/>
                <a:sym typeface="DM Sans"/>
              </a:rPr>
              <a:t>cuántos elementos tiene.</a:t>
            </a:r>
            <a:endParaRPr b="1" sz="1650">
              <a:latin typeface="DM Sans"/>
              <a:ea typeface="DM Sans"/>
              <a:cs typeface="DM Sans"/>
              <a:sym typeface="DM Sans"/>
            </a:endParaRPr>
          </a:p>
        </p:txBody>
      </p:sp>
      <p:pic>
        <p:nvPicPr>
          <p:cNvPr id="155" name="Google Shape;155;p28"/>
          <p:cNvPicPr preferRelativeResize="0"/>
          <p:nvPr/>
        </p:nvPicPr>
        <p:blipFill>
          <a:blip r:embed="rId3">
            <a:alphaModFix/>
          </a:blip>
          <a:stretch>
            <a:fillRect/>
          </a:stretch>
        </p:blipFill>
        <p:spPr>
          <a:xfrm>
            <a:off x="1471600" y="2337000"/>
            <a:ext cx="6200775" cy="2047875"/>
          </a:xfrm>
          <a:prstGeom prst="rect">
            <a:avLst/>
          </a:prstGeom>
          <a:noFill/>
          <a:ln>
            <a:noFill/>
          </a:ln>
        </p:spPr>
      </p:pic>
      <p:sp>
        <p:nvSpPr>
          <p:cNvPr id="156" name="Google Shape;156;p28"/>
          <p:cNvSpPr txBox="1"/>
          <p:nvPr/>
        </p:nvSpPr>
        <p:spPr>
          <a:xfrm>
            <a:off x="475500" y="4591600"/>
            <a:ext cx="6467100" cy="4080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s" sz="1450">
                <a:latin typeface="DM Sans"/>
                <a:ea typeface="DM Sans"/>
                <a:cs typeface="DM Sans"/>
                <a:sym typeface="DM Sans"/>
              </a:rPr>
              <a:t>Cabe destacar que length es la </a:t>
            </a:r>
            <a:r>
              <a:rPr lang="es" sz="1450">
                <a:latin typeface="DM Sans"/>
                <a:ea typeface="DM Sans"/>
                <a:cs typeface="DM Sans"/>
                <a:sym typeface="DM Sans"/>
              </a:rPr>
              <a:t>única</a:t>
            </a:r>
            <a:r>
              <a:rPr lang="es" sz="1450">
                <a:latin typeface="DM Sans"/>
                <a:ea typeface="DM Sans"/>
                <a:cs typeface="DM Sans"/>
                <a:sym typeface="DM Sans"/>
              </a:rPr>
              <a:t> propiedad que tienen los arrays 😵</a:t>
            </a:r>
            <a:endParaRPr sz="14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nvSpPr>
        <p:spPr>
          <a:xfrm>
            <a:off x="223325" y="839900"/>
            <a:ext cx="8610600" cy="2001000"/>
          </a:xfrm>
          <a:prstGeom prst="rect">
            <a:avLst/>
          </a:prstGeom>
          <a:noFill/>
          <a:ln>
            <a:noFill/>
          </a:ln>
        </p:spPr>
        <p:txBody>
          <a:bodyPr anchorCtr="0" anchor="t" bIns="91425" lIns="91425" spcFirstLastPara="1" rIns="1624825" wrap="square" tIns="91425">
            <a:spAutoFit/>
          </a:bodyPr>
          <a:lstStyle/>
          <a:p>
            <a:pPr indent="0" lvl="0" marL="0" marR="0" rtl="0" algn="l">
              <a:spcBef>
                <a:spcPts val="0"/>
              </a:spcBef>
              <a:spcAft>
                <a:spcPts val="0"/>
              </a:spcAft>
              <a:buNone/>
            </a:pPr>
            <a:r>
              <a:rPr lang="es" sz="1550">
                <a:latin typeface="DM Sans"/>
                <a:ea typeface="DM Sans"/>
                <a:cs typeface="DM Sans"/>
                <a:sym typeface="DM Sans"/>
              </a:rPr>
              <a:t>Si los arrays tienen propiedades, entonces, </a:t>
            </a:r>
            <a:r>
              <a:rPr b="1" lang="es" sz="1550">
                <a:latin typeface="DM Sans"/>
                <a:ea typeface="DM Sans"/>
                <a:cs typeface="DM Sans"/>
                <a:sym typeface="DM Sans"/>
              </a:rPr>
              <a:t>también</a:t>
            </a:r>
            <a:r>
              <a:rPr b="1" lang="es" sz="1550">
                <a:latin typeface="DM Sans"/>
                <a:ea typeface="DM Sans"/>
                <a:cs typeface="DM Sans"/>
                <a:sym typeface="DM Sans"/>
              </a:rPr>
              <a:t> tienen </a:t>
            </a:r>
            <a:r>
              <a:rPr b="1" lang="es" sz="1550">
                <a:latin typeface="DM Sans"/>
                <a:ea typeface="DM Sans"/>
                <a:cs typeface="DM Sans"/>
                <a:sym typeface="DM Sans"/>
              </a:rPr>
              <a:t>métodos</a:t>
            </a:r>
            <a:r>
              <a:rPr b="1" lang="es" sz="1550">
                <a:latin typeface="DM Sans"/>
                <a:ea typeface="DM Sans"/>
                <a:cs typeface="DM Sans"/>
                <a:sym typeface="DM Sans"/>
              </a:rPr>
              <a:t>? </a:t>
            </a:r>
            <a:r>
              <a:rPr b="1" lang="es" sz="1550">
                <a:solidFill>
                  <a:srgbClr val="FF79C6"/>
                </a:solidFill>
                <a:latin typeface="DM Sans"/>
                <a:ea typeface="DM Sans"/>
                <a:cs typeface="DM Sans"/>
                <a:sym typeface="DM Sans"/>
              </a:rPr>
              <a:t>CLARO QUE SI!</a:t>
            </a:r>
            <a:endParaRPr sz="1550">
              <a:solidFill>
                <a:srgbClr val="FF79C6"/>
              </a:solidFill>
              <a:latin typeface="DM Sans"/>
              <a:ea typeface="DM Sans"/>
              <a:cs typeface="DM Sans"/>
              <a:sym typeface="DM Sans"/>
            </a:endParaRPr>
          </a:p>
          <a:p>
            <a:pPr indent="0" lvl="0" marL="0" marR="0" rtl="0" algn="l">
              <a:spcBef>
                <a:spcPts val="1000"/>
              </a:spcBef>
              <a:spcAft>
                <a:spcPts val="0"/>
              </a:spcAft>
              <a:buNone/>
            </a:pPr>
            <a:r>
              <a:rPr lang="es" sz="1550">
                <a:latin typeface="DM Sans"/>
                <a:ea typeface="DM Sans"/>
                <a:cs typeface="DM Sans"/>
                <a:sym typeface="DM Sans"/>
              </a:rPr>
              <a:t>Hasta ahora hemos creado arrays completos a mano, pero, y si un usuario quisiera cargar las notas por él mismo? O si tengo un carrito y quiero agregar productos al mismo? (ahora cuando vayan al supermercado piensen que el carrito es un array)</a:t>
            </a:r>
            <a:endParaRPr sz="1550">
              <a:latin typeface="DM Sans"/>
              <a:ea typeface="DM Sans"/>
              <a:cs typeface="DM Sans"/>
              <a:sym typeface="DM Sans"/>
            </a:endParaRPr>
          </a:p>
          <a:p>
            <a:pPr indent="0" lvl="0" marL="0" marR="0" rtl="0" algn="l">
              <a:spcBef>
                <a:spcPts val="1000"/>
              </a:spcBef>
              <a:spcAft>
                <a:spcPts val="0"/>
              </a:spcAft>
              <a:buNone/>
            </a:pPr>
            <a:r>
              <a:rPr lang="es" sz="1550">
                <a:latin typeface="DM Sans"/>
                <a:ea typeface="DM Sans"/>
                <a:cs typeface="DM Sans"/>
                <a:sym typeface="DM Sans"/>
              </a:rPr>
              <a:t>Retomando el ejercicio anterior de los alumnos y las notas . . .</a:t>
            </a:r>
            <a:endParaRPr sz="1550">
              <a:latin typeface="DM Sans"/>
              <a:ea typeface="DM Sans"/>
              <a:cs typeface="DM Sans"/>
              <a:sym typeface="DM Sans"/>
            </a:endParaRPr>
          </a:p>
          <a:p>
            <a:pPr indent="0" lvl="0" marL="0" marR="0" rtl="0" algn="l">
              <a:spcBef>
                <a:spcPts val="1000"/>
              </a:spcBef>
              <a:spcAft>
                <a:spcPts val="0"/>
              </a:spcAft>
              <a:buNone/>
            </a:pPr>
            <a:r>
              <a:t/>
            </a:r>
            <a:endParaRPr sz="1550">
              <a:latin typeface="DM Sans"/>
              <a:ea typeface="DM Sans"/>
              <a:cs typeface="DM Sans"/>
              <a:sym typeface="DM Sans"/>
            </a:endParaRPr>
          </a:p>
        </p:txBody>
      </p:sp>
      <p:sp>
        <p:nvSpPr>
          <p:cNvPr id="162" name="Google Shape;162;p29"/>
          <p:cNvSpPr txBox="1"/>
          <p:nvPr/>
        </p:nvSpPr>
        <p:spPr>
          <a:xfrm>
            <a:off x="249525" y="619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array</a:t>
            </a:r>
            <a:r>
              <a:rPr b="1" lang="es" sz="4000">
                <a:solidFill>
                  <a:srgbClr val="FF79C6"/>
                </a:solidFill>
                <a:latin typeface="DM Sans"/>
                <a:ea typeface="DM Sans"/>
                <a:cs typeface="DM Sans"/>
                <a:sym typeface="DM Sans"/>
              </a:rPr>
              <a:t>.push(...)</a:t>
            </a:r>
            <a:endParaRPr b="1" sz="4000">
              <a:solidFill>
                <a:srgbClr val="FF79C6"/>
              </a:solidFill>
              <a:latin typeface="DM Sans"/>
              <a:ea typeface="DM Sans"/>
              <a:cs typeface="DM Sans"/>
              <a:sym typeface="DM Sans"/>
            </a:endParaRPr>
          </a:p>
        </p:txBody>
      </p:sp>
      <p:sp>
        <p:nvSpPr>
          <p:cNvPr id="163" name="Google Shape;163;p29"/>
          <p:cNvSpPr txBox="1"/>
          <p:nvPr/>
        </p:nvSpPr>
        <p:spPr>
          <a:xfrm>
            <a:off x="7366925" y="2539575"/>
            <a:ext cx="1467000" cy="3924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spcBef>
                <a:spcPts val="0"/>
              </a:spcBef>
              <a:spcAft>
                <a:spcPts val="0"/>
              </a:spcAft>
              <a:buNone/>
            </a:pPr>
            <a:r>
              <a:rPr lang="es" sz="1350">
                <a:solidFill>
                  <a:schemeClr val="dk1"/>
                </a:solidFill>
                <a:latin typeface="DM Sans"/>
                <a:ea typeface="DM Sans"/>
                <a:cs typeface="DM Sans"/>
                <a:sym typeface="DM Sans"/>
              </a:rPr>
              <a:t>ver </a:t>
            </a:r>
            <a:r>
              <a:rPr b="1" i="1" lang="es" sz="1350">
                <a:solidFill>
                  <a:schemeClr val="accent5"/>
                </a:solidFill>
                <a:latin typeface="DM Sans"/>
                <a:ea typeface="DM Sans"/>
                <a:cs typeface="DM Sans"/>
                <a:sym typeface="DM Sans"/>
              </a:rPr>
              <a:t>arrays_1.js</a:t>
            </a:r>
            <a:endParaRPr b="1" i="1">
              <a:solidFill>
                <a:schemeClr val="accent5"/>
              </a:solidFill>
            </a:endParaRPr>
          </a:p>
        </p:txBody>
      </p:sp>
      <p:pic>
        <p:nvPicPr>
          <p:cNvPr id="164" name="Google Shape;164;p29"/>
          <p:cNvPicPr preferRelativeResize="0"/>
          <p:nvPr/>
        </p:nvPicPr>
        <p:blipFill>
          <a:blip r:embed="rId3">
            <a:alphaModFix/>
          </a:blip>
          <a:stretch>
            <a:fillRect/>
          </a:stretch>
        </p:blipFill>
        <p:spPr>
          <a:xfrm>
            <a:off x="1514375" y="2539575"/>
            <a:ext cx="5375550" cy="2329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nvSpPr>
        <p:spPr>
          <a:xfrm>
            <a:off x="241475" y="1819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array</a:t>
            </a:r>
            <a:r>
              <a:rPr b="1" lang="es" sz="4000">
                <a:solidFill>
                  <a:srgbClr val="FF79C6"/>
                </a:solidFill>
                <a:latin typeface="DM Sans"/>
                <a:ea typeface="DM Sans"/>
                <a:cs typeface="DM Sans"/>
                <a:sym typeface="DM Sans"/>
              </a:rPr>
              <a:t>.pop( ) </a:t>
            </a:r>
            <a:r>
              <a:rPr b="1" lang="es" sz="1800">
                <a:solidFill>
                  <a:srgbClr val="78909C"/>
                </a:solidFill>
                <a:latin typeface="DM Sans"/>
                <a:ea typeface="DM Sans"/>
                <a:cs typeface="DM Sans"/>
                <a:sym typeface="DM Sans"/>
              </a:rPr>
              <a:t>y</a:t>
            </a:r>
            <a:r>
              <a:rPr b="1" lang="es" sz="4000">
                <a:solidFill>
                  <a:schemeClr val="dk1"/>
                </a:solidFill>
                <a:latin typeface="DM Sans"/>
                <a:ea typeface="DM Sans"/>
                <a:cs typeface="DM Sans"/>
                <a:sym typeface="DM Sans"/>
              </a:rPr>
              <a:t> array</a:t>
            </a:r>
            <a:r>
              <a:rPr b="1" lang="es" sz="4000">
                <a:solidFill>
                  <a:srgbClr val="FF79C6"/>
                </a:solidFill>
                <a:latin typeface="DM Sans"/>
                <a:ea typeface="DM Sans"/>
                <a:cs typeface="DM Sans"/>
                <a:sym typeface="DM Sans"/>
              </a:rPr>
              <a:t>.shift( )</a:t>
            </a:r>
            <a:endParaRPr b="1" sz="4000">
              <a:solidFill>
                <a:schemeClr val="dk1"/>
              </a:solidFill>
              <a:latin typeface="DM Sans"/>
              <a:ea typeface="DM Sans"/>
              <a:cs typeface="DM Sans"/>
              <a:sym typeface="DM Sans"/>
            </a:endParaRPr>
          </a:p>
        </p:txBody>
      </p:sp>
      <p:sp>
        <p:nvSpPr>
          <p:cNvPr id="170" name="Google Shape;170;p30"/>
          <p:cNvSpPr txBox="1"/>
          <p:nvPr/>
        </p:nvSpPr>
        <p:spPr>
          <a:xfrm>
            <a:off x="241475" y="1043963"/>
            <a:ext cx="81930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50">
                <a:latin typeface="DM Sans"/>
                <a:ea typeface="DM Sans"/>
                <a:cs typeface="DM Sans"/>
                <a:sym typeface="DM Sans"/>
              </a:rPr>
              <a:t>De forma inversa, existen métodos para eliminar elementos del array.</a:t>
            </a:r>
            <a:endParaRPr sz="1550">
              <a:latin typeface="DM Sans"/>
              <a:ea typeface="DM Sans"/>
              <a:cs typeface="DM Sans"/>
              <a:sym typeface="DM Sans"/>
            </a:endParaRPr>
          </a:p>
          <a:p>
            <a:pPr indent="0" lvl="0" marL="0" rtl="0" algn="l">
              <a:spcBef>
                <a:spcPts val="0"/>
              </a:spcBef>
              <a:spcAft>
                <a:spcPts val="0"/>
              </a:spcAft>
              <a:buNone/>
            </a:pPr>
            <a:r>
              <a:t/>
            </a:r>
            <a:endParaRPr sz="1550">
              <a:latin typeface="DM Sans"/>
              <a:ea typeface="DM Sans"/>
              <a:cs typeface="DM Sans"/>
              <a:sym typeface="DM Sans"/>
            </a:endParaRPr>
          </a:p>
          <a:p>
            <a:pPr indent="0" lvl="0" marL="0" marR="0" rtl="0" algn="l">
              <a:spcBef>
                <a:spcPts val="0"/>
              </a:spcBef>
              <a:spcAft>
                <a:spcPts val="0"/>
              </a:spcAft>
              <a:buNone/>
            </a:pPr>
            <a:r>
              <a:rPr lang="es" sz="1550">
                <a:latin typeface="DM Sans"/>
                <a:ea typeface="DM Sans"/>
                <a:cs typeface="DM Sans"/>
                <a:sym typeface="DM Sans"/>
              </a:rPr>
              <a:t>Si queremos eliminar </a:t>
            </a:r>
            <a:r>
              <a:rPr b="1" lang="es" sz="1550">
                <a:latin typeface="DM Sans"/>
                <a:ea typeface="DM Sans"/>
                <a:cs typeface="DM Sans"/>
                <a:sym typeface="DM Sans"/>
              </a:rPr>
              <a:t>el primer elemento del array</a:t>
            </a:r>
            <a:r>
              <a:rPr lang="es" sz="1550">
                <a:latin typeface="DM Sans"/>
                <a:ea typeface="DM Sans"/>
                <a:cs typeface="DM Sans"/>
                <a:sym typeface="DM Sans"/>
              </a:rPr>
              <a:t> utilizamos el método </a:t>
            </a:r>
            <a:r>
              <a:rPr b="1" lang="es" sz="1550">
                <a:solidFill>
                  <a:srgbClr val="FF79C6"/>
                </a:solidFill>
                <a:latin typeface="DM Sans"/>
                <a:ea typeface="DM Sans"/>
                <a:cs typeface="DM Sans"/>
                <a:sym typeface="DM Sans"/>
              </a:rPr>
              <a:t>shift()</a:t>
            </a:r>
            <a:r>
              <a:rPr lang="es" sz="1550">
                <a:latin typeface="DM Sans"/>
                <a:ea typeface="DM Sans"/>
                <a:cs typeface="DM Sans"/>
                <a:sym typeface="DM Sans"/>
              </a:rPr>
              <a:t> </a:t>
            </a:r>
            <a:endParaRPr sz="1550">
              <a:latin typeface="DM Sans"/>
              <a:ea typeface="DM Sans"/>
              <a:cs typeface="DM Sans"/>
              <a:sym typeface="DM Sans"/>
            </a:endParaRPr>
          </a:p>
          <a:p>
            <a:pPr indent="0" lvl="0" marL="0" marR="0" rtl="0" algn="l">
              <a:spcBef>
                <a:spcPts val="0"/>
              </a:spcBef>
              <a:spcAft>
                <a:spcPts val="0"/>
              </a:spcAft>
              <a:buNone/>
            </a:pPr>
            <a:r>
              <a:rPr lang="es" sz="1550">
                <a:latin typeface="DM Sans"/>
                <a:ea typeface="DM Sans"/>
                <a:cs typeface="DM Sans"/>
                <a:sym typeface="DM Sans"/>
              </a:rPr>
              <a:t>Si queremos eliminar </a:t>
            </a:r>
            <a:r>
              <a:rPr b="1" lang="es" sz="1550">
                <a:latin typeface="DM Sans"/>
                <a:ea typeface="DM Sans"/>
                <a:cs typeface="DM Sans"/>
                <a:sym typeface="DM Sans"/>
              </a:rPr>
              <a:t>el último elemento</a:t>
            </a:r>
            <a:r>
              <a:rPr lang="es" sz="1550">
                <a:latin typeface="DM Sans"/>
                <a:ea typeface="DM Sans"/>
                <a:cs typeface="DM Sans"/>
                <a:sym typeface="DM Sans"/>
              </a:rPr>
              <a:t>, el método</a:t>
            </a:r>
            <a:r>
              <a:rPr b="1" lang="es" sz="1550">
                <a:latin typeface="DM Sans"/>
                <a:ea typeface="DM Sans"/>
                <a:cs typeface="DM Sans"/>
                <a:sym typeface="DM Sans"/>
              </a:rPr>
              <a:t> </a:t>
            </a:r>
            <a:r>
              <a:rPr b="1" lang="es" sz="1550">
                <a:solidFill>
                  <a:srgbClr val="FF79C6"/>
                </a:solidFill>
                <a:latin typeface="DM Sans"/>
                <a:ea typeface="DM Sans"/>
                <a:cs typeface="DM Sans"/>
                <a:sym typeface="DM Sans"/>
              </a:rPr>
              <a:t>pop()</a:t>
            </a:r>
            <a:r>
              <a:rPr lang="es" sz="1550">
                <a:latin typeface="DM Sans"/>
                <a:ea typeface="DM Sans"/>
                <a:cs typeface="DM Sans"/>
                <a:sym typeface="DM Sans"/>
              </a:rPr>
              <a:t>.</a:t>
            </a:r>
            <a:endParaRPr sz="1550">
              <a:latin typeface="DM Sans"/>
              <a:ea typeface="DM Sans"/>
              <a:cs typeface="DM Sans"/>
              <a:sym typeface="DM Sans"/>
            </a:endParaRPr>
          </a:p>
        </p:txBody>
      </p:sp>
      <p:sp>
        <p:nvSpPr>
          <p:cNvPr id="171" name="Google Shape;171;p30"/>
          <p:cNvSpPr txBox="1"/>
          <p:nvPr/>
        </p:nvSpPr>
        <p:spPr>
          <a:xfrm>
            <a:off x="6043700" y="2306250"/>
            <a:ext cx="2973600" cy="23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50">
                <a:solidFill>
                  <a:schemeClr val="dk1"/>
                </a:solidFill>
                <a:latin typeface="DM Sans"/>
                <a:ea typeface="DM Sans"/>
                <a:cs typeface="DM Sans"/>
                <a:sym typeface="DM Sans"/>
              </a:rPr>
              <a:t>Los </a:t>
            </a:r>
            <a:r>
              <a:rPr lang="es" sz="1550">
                <a:solidFill>
                  <a:schemeClr val="dk1"/>
                </a:solidFill>
                <a:latin typeface="DM Sans"/>
                <a:ea typeface="DM Sans"/>
                <a:cs typeface="DM Sans"/>
                <a:sym typeface="DM Sans"/>
              </a:rPr>
              <a:t>métodos</a:t>
            </a:r>
            <a:r>
              <a:rPr lang="es" sz="1550">
                <a:solidFill>
                  <a:schemeClr val="dk1"/>
                </a:solidFill>
                <a:latin typeface="DM Sans"/>
                <a:ea typeface="DM Sans"/>
                <a:cs typeface="DM Sans"/>
                <a:sym typeface="DM Sans"/>
              </a:rPr>
              <a:t> pop() y shift() tienen un return </a:t>
            </a:r>
            <a:r>
              <a:rPr lang="es" sz="1550">
                <a:solidFill>
                  <a:schemeClr val="dk1"/>
                </a:solidFill>
                <a:latin typeface="DM Sans"/>
                <a:ea typeface="DM Sans"/>
                <a:cs typeface="DM Sans"/>
                <a:sym typeface="DM Sans"/>
              </a:rPr>
              <a:t>implícito</a:t>
            </a:r>
            <a:r>
              <a:rPr lang="es" sz="1550">
                <a:solidFill>
                  <a:schemeClr val="dk1"/>
                </a:solidFill>
                <a:latin typeface="DM Sans"/>
                <a:ea typeface="DM Sans"/>
                <a:cs typeface="DM Sans"/>
                <a:sym typeface="DM Sans"/>
              </a:rPr>
              <a:t>, este return  nos </a:t>
            </a:r>
            <a:r>
              <a:rPr lang="es" sz="1550">
                <a:solidFill>
                  <a:schemeClr val="dk1"/>
                </a:solidFill>
                <a:latin typeface="DM Sans"/>
                <a:ea typeface="DM Sans"/>
                <a:cs typeface="DM Sans"/>
                <a:sym typeface="DM Sans"/>
              </a:rPr>
              <a:t>devuelve</a:t>
            </a:r>
            <a:r>
              <a:rPr lang="es" sz="1550">
                <a:solidFill>
                  <a:schemeClr val="dk1"/>
                </a:solidFill>
                <a:latin typeface="DM Sans"/>
                <a:ea typeface="DM Sans"/>
                <a:cs typeface="DM Sans"/>
                <a:sym typeface="DM Sans"/>
              </a:rPr>
              <a:t> el elemento que hemos quitado del array</a:t>
            </a:r>
            <a:endParaRPr sz="1550">
              <a:solidFill>
                <a:schemeClr val="dk1"/>
              </a:solidFill>
              <a:latin typeface="DM Sans"/>
              <a:ea typeface="DM Sans"/>
              <a:cs typeface="DM Sans"/>
              <a:sym typeface="DM Sans"/>
            </a:endParaRPr>
          </a:p>
          <a:p>
            <a:pPr indent="0" lvl="0" marL="0" rtl="0" algn="l">
              <a:spcBef>
                <a:spcPts val="0"/>
              </a:spcBef>
              <a:spcAft>
                <a:spcPts val="0"/>
              </a:spcAft>
              <a:buNone/>
            </a:pPr>
            <a:r>
              <a:t/>
            </a:r>
            <a:endParaRPr sz="1550">
              <a:solidFill>
                <a:schemeClr val="dk1"/>
              </a:solidFill>
              <a:latin typeface="DM Sans"/>
              <a:ea typeface="DM Sans"/>
              <a:cs typeface="DM Sans"/>
              <a:sym typeface="DM Sans"/>
            </a:endParaRPr>
          </a:p>
          <a:p>
            <a:pPr indent="0" lvl="0" marL="0" rtl="0" algn="l">
              <a:spcBef>
                <a:spcPts val="0"/>
              </a:spcBef>
              <a:spcAft>
                <a:spcPts val="0"/>
              </a:spcAft>
              <a:buNone/>
            </a:pPr>
            <a:r>
              <a:t/>
            </a:r>
            <a:endParaRPr sz="1550">
              <a:solidFill>
                <a:schemeClr val="dk1"/>
              </a:solidFill>
              <a:latin typeface="DM Sans"/>
              <a:ea typeface="DM Sans"/>
              <a:cs typeface="DM Sans"/>
              <a:sym typeface="DM Sans"/>
            </a:endParaRPr>
          </a:p>
          <a:p>
            <a:pPr indent="0" lvl="0" marL="0" rtl="0" algn="ctr">
              <a:spcBef>
                <a:spcPts val="0"/>
              </a:spcBef>
              <a:spcAft>
                <a:spcPts val="0"/>
              </a:spcAft>
              <a:buNone/>
            </a:pPr>
            <a:r>
              <a:rPr lang="es" sz="1550">
                <a:solidFill>
                  <a:schemeClr val="dk1"/>
                </a:solidFill>
                <a:latin typeface="DM Sans"/>
                <a:ea typeface="DM Sans"/>
                <a:cs typeface="DM Sans"/>
                <a:sym typeface="DM Sans"/>
              </a:rPr>
              <a:t>¿Funciona igual si es un array de </a:t>
            </a:r>
            <a:r>
              <a:rPr lang="es" sz="1550">
                <a:solidFill>
                  <a:schemeClr val="dk1"/>
                </a:solidFill>
                <a:latin typeface="DM Sans"/>
                <a:ea typeface="DM Sans"/>
                <a:cs typeface="DM Sans"/>
                <a:sym typeface="DM Sans"/>
              </a:rPr>
              <a:t>números</a:t>
            </a:r>
            <a:r>
              <a:rPr lang="es" sz="1550">
                <a:solidFill>
                  <a:schemeClr val="dk1"/>
                </a:solidFill>
                <a:latin typeface="DM Sans"/>
                <a:ea typeface="DM Sans"/>
                <a:cs typeface="DM Sans"/>
                <a:sym typeface="DM Sans"/>
              </a:rPr>
              <a:t>?</a:t>
            </a:r>
            <a:endParaRPr sz="1550">
              <a:solidFill>
                <a:schemeClr val="dk1"/>
              </a:solidFill>
              <a:latin typeface="DM Sans"/>
              <a:ea typeface="DM Sans"/>
              <a:cs typeface="DM Sans"/>
              <a:sym typeface="DM Sans"/>
            </a:endParaRPr>
          </a:p>
        </p:txBody>
      </p:sp>
      <p:pic>
        <p:nvPicPr>
          <p:cNvPr id="172" name="Google Shape;172;p30"/>
          <p:cNvPicPr preferRelativeResize="0"/>
          <p:nvPr/>
        </p:nvPicPr>
        <p:blipFill>
          <a:blip r:embed="rId3">
            <a:alphaModFix/>
          </a:blip>
          <a:stretch>
            <a:fillRect/>
          </a:stretch>
        </p:blipFill>
        <p:spPr>
          <a:xfrm>
            <a:off x="306275" y="2306250"/>
            <a:ext cx="5644875" cy="2677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nvSpPr>
        <p:spPr>
          <a:xfrm>
            <a:off x="475500" y="1005650"/>
            <a:ext cx="6760800" cy="13776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s" sz="1550">
                <a:latin typeface="DM Sans"/>
                <a:ea typeface="DM Sans"/>
                <a:cs typeface="DM Sans"/>
                <a:sym typeface="DM Sans"/>
              </a:rPr>
              <a:t>El metodo </a:t>
            </a:r>
            <a:r>
              <a:rPr b="1" lang="es" sz="1550">
                <a:latin typeface="DM Sans"/>
                <a:ea typeface="DM Sans"/>
                <a:cs typeface="DM Sans"/>
                <a:sym typeface="DM Sans"/>
              </a:rPr>
              <a:t>.</a:t>
            </a:r>
            <a:r>
              <a:rPr b="1" lang="es" sz="1550">
                <a:latin typeface="DM Sans"/>
                <a:ea typeface="DM Sans"/>
                <a:cs typeface="DM Sans"/>
                <a:sym typeface="DM Sans"/>
              </a:rPr>
              <a:t>at(...)</a:t>
            </a:r>
            <a:r>
              <a:rPr lang="es" sz="1550">
                <a:latin typeface="DM Sans"/>
                <a:ea typeface="DM Sans"/>
                <a:cs typeface="DM Sans"/>
                <a:sym typeface="DM Sans"/>
              </a:rPr>
              <a:t> sirve para acceder a elementos del array </a:t>
            </a:r>
            <a:r>
              <a:rPr lang="es" sz="1550">
                <a:latin typeface="DM Sans"/>
                <a:ea typeface="DM Sans"/>
                <a:cs typeface="DM Sans"/>
                <a:sym typeface="DM Sans"/>
              </a:rPr>
              <a:t>según</a:t>
            </a:r>
            <a:r>
              <a:rPr lang="es" sz="1550">
                <a:latin typeface="DM Sans"/>
                <a:ea typeface="DM Sans"/>
                <a:cs typeface="DM Sans"/>
                <a:sym typeface="DM Sans"/>
              </a:rPr>
              <a:t> la </a:t>
            </a:r>
            <a:r>
              <a:rPr lang="es" sz="1550">
                <a:latin typeface="DM Sans"/>
                <a:ea typeface="DM Sans"/>
                <a:cs typeface="DM Sans"/>
                <a:sym typeface="DM Sans"/>
              </a:rPr>
              <a:t>posición</a:t>
            </a:r>
            <a:r>
              <a:rPr lang="es" sz="1550">
                <a:latin typeface="DM Sans"/>
                <a:ea typeface="DM Sans"/>
                <a:cs typeface="DM Sans"/>
                <a:sym typeface="DM Sans"/>
              </a:rPr>
              <a:t>. Entonces, </a:t>
            </a:r>
            <a:r>
              <a:rPr lang="es" sz="1550">
                <a:latin typeface="DM Sans"/>
                <a:ea typeface="DM Sans"/>
                <a:cs typeface="DM Sans"/>
                <a:sym typeface="DM Sans"/>
              </a:rPr>
              <a:t>cuál</a:t>
            </a:r>
            <a:r>
              <a:rPr lang="es" sz="1550">
                <a:latin typeface="DM Sans"/>
                <a:ea typeface="DM Sans"/>
                <a:cs typeface="DM Sans"/>
                <a:sym typeface="DM Sans"/>
              </a:rPr>
              <a:t> es la diferencia con usar [...] ?</a:t>
            </a:r>
            <a:endParaRPr sz="1550">
              <a:latin typeface="DM Sans"/>
              <a:ea typeface="DM Sans"/>
              <a:cs typeface="DM Sans"/>
              <a:sym typeface="DM Sans"/>
            </a:endParaRPr>
          </a:p>
          <a:p>
            <a:pPr indent="0" lvl="0" marL="0" marR="0" rtl="0" algn="l">
              <a:spcBef>
                <a:spcPts val="0"/>
              </a:spcBef>
              <a:spcAft>
                <a:spcPts val="0"/>
              </a:spcAft>
              <a:buNone/>
            </a:pPr>
            <a:r>
              <a:t/>
            </a:r>
            <a:endParaRPr sz="1550">
              <a:latin typeface="DM Sans"/>
              <a:ea typeface="DM Sans"/>
              <a:cs typeface="DM Sans"/>
              <a:sym typeface="DM Sans"/>
            </a:endParaRPr>
          </a:p>
          <a:p>
            <a:pPr indent="0" lvl="0" marL="0" marR="0" rtl="0" algn="l">
              <a:spcBef>
                <a:spcPts val="0"/>
              </a:spcBef>
              <a:spcAft>
                <a:spcPts val="0"/>
              </a:spcAft>
              <a:buNone/>
            </a:pPr>
            <a:r>
              <a:rPr lang="es" sz="1550">
                <a:latin typeface="DM Sans"/>
                <a:ea typeface="DM Sans"/>
                <a:cs typeface="DM Sans"/>
                <a:sym typeface="DM Sans"/>
              </a:rPr>
              <a:t>Que con </a:t>
            </a:r>
            <a:r>
              <a:rPr b="1" lang="es" sz="1550">
                <a:latin typeface="DM Sans"/>
                <a:ea typeface="DM Sans"/>
                <a:cs typeface="DM Sans"/>
                <a:sym typeface="DM Sans"/>
              </a:rPr>
              <a:t>.at(...)</a:t>
            </a:r>
            <a:r>
              <a:rPr lang="es" sz="1550">
                <a:latin typeface="DM Sans"/>
                <a:ea typeface="DM Sans"/>
                <a:cs typeface="DM Sans"/>
                <a:sym typeface="DM Sans"/>
              </a:rPr>
              <a:t> podemos usar </a:t>
            </a:r>
            <a:r>
              <a:rPr lang="es" sz="1550">
                <a:latin typeface="DM Sans"/>
                <a:ea typeface="DM Sans"/>
                <a:cs typeface="DM Sans"/>
                <a:sym typeface="DM Sans"/>
              </a:rPr>
              <a:t>índices</a:t>
            </a:r>
            <a:r>
              <a:rPr lang="es" sz="1550">
                <a:latin typeface="DM Sans"/>
                <a:ea typeface="DM Sans"/>
                <a:cs typeface="DM Sans"/>
                <a:sym typeface="DM Sans"/>
              </a:rPr>
              <a:t> negativos, para acceder a elementos desde el final del array! 😵</a:t>
            </a:r>
            <a:endParaRPr sz="1550">
              <a:latin typeface="DM Sans"/>
              <a:ea typeface="DM Sans"/>
              <a:cs typeface="DM Sans"/>
              <a:sym typeface="DM Sans"/>
            </a:endParaRPr>
          </a:p>
        </p:txBody>
      </p:sp>
      <p:sp>
        <p:nvSpPr>
          <p:cNvPr id="178" name="Google Shape;178;p31"/>
          <p:cNvSpPr txBox="1"/>
          <p:nvPr/>
        </p:nvSpPr>
        <p:spPr>
          <a:xfrm>
            <a:off x="432125" y="19005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array</a:t>
            </a:r>
            <a:r>
              <a:rPr b="1" lang="es" sz="4000">
                <a:solidFill>
                  <a:srgbClr val="FF79C6"/>
                </a:solidFill>
                <a:latin typeface="DM Sans"/>
                <a:ea typeface="DM Sans"/>
                <a:cs typeface="DM Sans"/>
                <a:sym typeface="DM Sans"/>
              </a:rPr>
              <a:t>.at(...)</a:t>
            </a:r>
            <a:endParaRPr b="1" sz="4000">
              <a:solidFill>
                <a:srgbClr val="FF79C6"/>
              </a:solidFill>
              <a:latin typeface="DM Sans"/>
              <a:ea typeface="DM Sans"/>
              <a:cs typeface="DM Sans"/>
              <a:sym typeface="DM Sans"/>
            </a:endParaRPr>
          </a:p>
        </p:txBody>
      </p:sp>
      <p:pic>
        <p:nvPicPr>
          <p:cNvPr id="179" name="Google Shape;179;p31"/>
          <p:cNvPicPr preferRelativeResize="0"/>
          <p:nvPr/>
        </p:nvPicPr>
        <p:blipFill>
          <a:blip r:embed="rId3">
            <a:alphaModFix/>
          </a:blip>
          <a:stretch>
            <a:fillRect/>
          </a:stretch>
        </p:blipFill>
        <p:spPr>
          <a:xfrm>
            <a:off x="840575" y="2459976"/>
            <a:ext cx="6615550" cy="2578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nvSpPr>
        <p:spPr>
          <a:xfrm>
            <a:off x="475500" y="1050400"/>
            <a:ext cx="8193000" cy="692700"/>
          </a:xfrm>
          <a:prstGeom prst="rect">
            <a:avLst/>
          </a:prstGeom>
          <a:noFill/>
          <a:ln>
            <a:noFill/>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650">
                <a:latin typeface="DM Sans"/>
                <a:ea typeface="DM Sans"/>
                <a:cs typeface="DM Sans"/>
                <a:sym typeface="DM Sans"/>
              </a:rPr>
              <a:t>Mediante el método </a:t>
            </a:r>
            <a:r>
              <a:rPr b="1" lang="es" sz="1650">
                <a:latin typeface="DM Sans"/>
                <a:ea typeface="DM Sans"/>
                <a:cs typeface="DM Sans"/>
                <a:sym typeface="DM Sans"/>
              </a:rPr>
              <a:t>concat </a:t>
            </a:r>
            <a:r>
              <a:rPr lang="es" sz="1650">
                <a:latin typeface="DM Sans"/>
                <a:ea typeface="DM Sans"/>
                <a:cs typeface="DM Sans"/>
                <a:sym typeface="DM Sans"/>
              </a:rPr>
              <a:t>podemos </a:t>
            </a:r>
            <a:r>
              <a:rPr lang="es" sz="1650">
                <a:highlight>
                  <a:schemeClr val="accent4"/>
                </a:highlight>
                <a:latin typeface="DM Sans"/>
                <a:ea typeface="DM Sans"/>
                <a:cs typeface="DM Sans"/>
                <a:sym typeface="DM Sans"/>
              </a:rPr>
              <a:t>combinar dos Arrays en un único Array</a:t>
            </a:r>
            <a:r>
              <a:rPr lang="es" sz="1650">
                <a:latin typeface="DM Sans"/>
                <a:ea typeface="DM Sans"/>
                <a:cs typeface="DM Sans"/>
                <a:sym typeface="DM Sans"/>
              </a:rPr>
              <a:t> resultante:</a:t>
            </a:r>
            <a:endParaRPr sz="1650">
              <a:latin typeface="DM Sans"/>
              <a:ea typeface="DM Sans"/>
              <a:cs typeface="DM Sans"/>
              <a:sym typeface="DM Sans"/>
            </a:endParaRPr>
          </a:p>
        </p:txBody>
      </p:sp>
      <p:sp>
        <p:nvSpPr>
          <p:cNvPr id="185" name="Google Shape;185;p32"/>
          <p:cNvSpPr txBox="1"/>
          <p:nvPr/>
        </p:nvSpPr>
        <p:spPr>
          <a:xfrm>
            <a:off x="432125" y="19005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array</a:t>
            </a:r>
            <a:r>
              <a:rPr b="1" lang="es" sz="4000">
                <a:solidFill>
                  <a:srgbClr val="FF79C6"/>
                </a:solidFill>
                <a:latin typeface="DM Sans"/>
                <a:ea typeface="DM Sans"/>
                <a:cs typeface="DM Sans"/>
                <a:sym typeface="DM Sans"/>
              </a:rPr>
              <a:t>.concat(...)</a:t>
            </a:r>
            <a:endParaRPr b="1" sz="4000">
              <a:solidFill>
                <a:srgbClr val="FF79C6"/>
              </a:solidFill>
              <a:latin typeface="DM Sans"/>
              <a:ea typeface="DM Sans"/>
              <a:cs typeface="DM Sans"/>
              <a:sym typeface="DM Sans"/>
            </a:endParaRPr>
          </a:p>
        </p:txBody>
      </p:sp>
      <p:pic>
        <p:nvPicPr>
          <p:cNvPr id="186" name="Google Shape;186;p32"/>
          <p:cNvPicPr preferRelativeResize="0"/>
          <p:nvPr/>
        </p:nvPicPr>
        <p:blipFill>
          <a:blip r:embed="rId3">
            <a:alphaModFix/>
          </a:blip>
          <a:stretch>
            <a:fillRect/>
          </a:stretch>
        </p:blipFill>
        <p:spPr>
          <a:xfrm>
            <a:off x="619975" y="1864550"/>
            <a:ext cx="7371625" cy="2933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p:nvPr/>
        </p:nvSpPr>
        <p:spPr>
          <a:xfrm>
            <a:off x="6682500" y="3926100"/>
            <a:ext cx="2461500" cy="121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33"/>
          <p:cNvSpPr txBox="1"/>
          <p:nvPr/>
        </p:nvSpPr>
        <p:spPr>
          <a:xfrm>
            <a:off x="360800" y="833025"/>
            <a:ext cx="8193000" cy="1267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s" sz="1550">
                <a:latin typeface="DM Sans"/>
                <a:ea typeface="DM Sans"/>
                <a:cs typeface="DM Sans"/>
                <a:sym typeface="DM Sans"/>
              </a:rPr>
              <a:t>Podemos traducir </a:t>
            </a:r>
            <a:r>
              <a:rPr b="1" lang="es" sz="1550">
                <a:latin typeface="DM Sans"/>
                <a:ea typeface="DM Sans"/>
                <a:cs typeface="DM Sans"/>
                <a:sym typeface="DM Sans"/>
              </a:rPr>
              <a:t>slice</a:t>
            </a:r>
            <a:r>
              <a:rPr lang="es" sz="1550">
                <a:latin typeface="DM Sans"/>
                <a:ea typeface="DM Sans"/>
                <a:cs typeface="DM Sans"/>
                <a:sym typeface="DM Sans"/>
              </a:rPr>
              <a:t> como </a:t>
            </a:r>
            <a:r>
              <a:rPr lang="es" sz="1550">
                <a:latin typeface="DM Sans"/>
                <a:ea typeface="DM Sans"/>
                <a:cs typeface="DM Sans"/>
                <a:sym typeface="DM Sans"/>
              </a:rPr>
              <a:t>porción</a:t>
            </a:r>
            <a:r>
              <a:rPr lang="es" sz="1550">
                <a:latin typeface="DM Sans"/>
                <a:ea typeface="DM Sans"/>
                <a:cs typeface="DM Sans"/>
                <a:sym typeface="DM Sans"/>
              </a:rPr>
              <a:t>, entonces </a:t>
            </a:r>
            <a:r>
              <a:rPr lang="es" sz="1550">
                <a:latin typeface="DM Sans"/>
                <a:ea typeface="DM Sans"/>
                <a:cs typeface="DM Sans"/>
                <a:sym typeface="DM Sans"/>
              </a:rPr>
              <a:t>así</a:t>
            </a:r>
            <a:r>
              <a:rPr lang="es" sz="1550">
                <a:latin typeface="DM Sans"/>
                <a:ea typeface="DM Sans"/>
                <a:cs typeface="DM Sans"/>
                <a:sym typeface="DM Sans"/>
              </a:rPr>
              <a:t> como indica el mismo nombre, el </a:t>
            </a:r>
            <a:r>
              <a:rPr lang="es" sz="1550">
                <a:latin typeface="DM Sans"/>
                <a:ea typeface="DM Sans"/>
                <a:cs typeface="DM Sans"/>
                <a:sym typeface="DM Sans"/>
              </a:rPr>
              <a:t>método</a:t>
            </a:r>
            <a:r>
              <a:rPr lang="es" sz="1550">
                <a:latin typeface="DM Sans"/>
                <a:ea typeface="DM Sans"/>
                <a:cs typeface="DM Sans"/>
                <a:sym typeface="DM Sans"/>
              </a:rPr>
              <a:t> </a:t>
            </a:r>
            <a:r>
              <a:rPr b="1" lang="es" sz="1550">
                <a:solidFill>
                  <a:srgbClr val="FF79C6"/>
                </a:solidFill>
                <a:latin typeface="DM Sans"/>
                <a:ea typeface="DM Sans"/>
                <a:cs typeface="DM Sans"/>
                <a:sym typeface="DM Sans"/>
              </a:rPr>
              <a:t>.slice(...)</a:t>
            </a:r>
            <a:r>
              <a:rPr lang="es" sz="1550">
                <a:latin typeface="DM Sans"/>
                <a:ea typeface="DM Sans"/>
                <a:cs typeface="DM Sans"/>
                <a:sym typeface="DM Sans"/>
              </a:rPr>
              <a:t> sirve para obtener una </a:t>
            </a:r>
            <a:r>
              <a:rPr lang="es" sz="1550">
                <a:latin typeface="DM Sans"/>
                <a:ea typeface="DM Sans"/>
                <a:cs typeface="DM Sans"/>
                <a:sym typeface="DM Sans"/>
              </a:rPr>
              <a:t>porción</a:t>
            </a:r>
            <a:r>
              <a:rPr lang="es" sz="1550">
                <a:latin typeface="DM Sans"/>
                <a:ea typeface="DM Sans"/>
                <a:cs typeface="DM Sans"/>
                <a:sym typeface="DM Sans"/>
              </a:rPr>
              <a:t> de un array. </a:t>
            </a:r>
            <a:endParaRPr sz="1550">
              <a:latin typeface="DM Sans"/>
              <a:ea typeface="DM Sans"/>
              <a:cs typeface="DM Sans"/>
              <a:sym typeface="DM Sans"/>
            </a:endParaRPr>
          </a:p>
          <a:p>
            <a:pPr indent="0" lvl="0" marL="0" marR="0" rtl="0" algn="l">
              <a:spcBef>
                <a:spcPts val="1000"/>
              </a:spcBef>
              <a:spcAft>
                <a:spcPts val="0"/>
              </a:spcAft>
              <a:buNone/>
            </a:pPr>
            <a:r>
              <a:rPr lang="es" sz="1550">
                <a:latin typeface="DM Sans"/>
                <a:ea typeface="DM Sans"/>
                <a:cs typeface="DM Sans"/>
                <a:sym typeface="DM Sans"/>
              </a:rPr>
              <a:t>La </a:t>
            </a:r>
            <a:r>
              <a:rPr lang="es" sz="1550">
                <a:latin typeface="DM Sans"/>
                <a:ea typeface="DM Sans"/>
                <a:cs typeface="DM Sans"/>
                <a:sym typeface="DM Sans"/>
              </a:rPr>
              <a:t>porción</a:t>
            </a:r>
            <a:r>
              <a:rPr lang="es" sz="1550">
                <a:latin typeface="DM Sans"/>
                <a:ea typeface="DM Sans"/>
                <a:cs typeface="DM Sans"/>
                <a:sym typeface="DM Sans"/>
              </a:rPr>
              <a:t> que sacamos del array depende de las posiciones que le indiquemos al </a:t>
            </a:r>
            <a:r>
              <a:rPr lang="es" sz="1550">
                <a:latin typeface="DM Sans"/>
                <a:ea typeface="DM Sans"/>
                <a:cs typeface="DM Sans"/>
                <a:sym typeface="DM Sans"/>
              </a:rPr>
              <a:t>método</a:t>
            </a:r>
            <a:endParaRPr sz="1550">
              <a:latin typeface="DM Sans"/>
              <a:ea typeface="DM Sans"/>
              <a:cs typeface="DM Sans"/>
              <a:sym typeface="DM Sans"/>
            </a:endParaRPr>
          </a:p>
        </p:txBody>
      </p:sp>
      <p:sp>
        <p:nvSpPr>
          <p:cNvPr id="193" name="Google Shape;193;p33"/>
          <p:cNvSpPr txBox="1"/>
          <p:nvPr/>
        </p:nvSpPr>
        <p:spPr>
          <a:xfrm>
            <a:off x="317425" y="941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array</a:t>
            </a:r>
            <a:r>
              <a:rPr b="1" lang="es" sz="4000">
                <a:solidFill>
                  <a:srgbClr val="FF79C6"/>
                </a:solidFill>
                <a:latin typeface="DM Sans"/>
                <a:ea typeface="DM Sans"/>
                <a:cs typeface="DM Sans"/>
                <a:sym typeface="DM Sans"/>
              </a:rPr>
              <a:t>.slice(...)</a:t>
            </a:r>
            <a:endParaRPr b="1" sz="4000">
              <a:solidFill>
                <a:srgbClr val="FF79C6"/>
              </a:solidFill>
              <a:latin typeface="DM Sans"/>
              <a:ea typeface="DM Sans"/>
              <a:cs typeface="DM Sans"/>
              <a:sym typeface="DM Sans"/>
            </a:endParaRPr>
          </a:p>
        </p:txBody>
      </p:sp>
      <p:pic>
        <p:nvPicPr>
          <p:cNvPr id="194" name="Google Shape;194;p33"/>
          <p:cNvPicPr preferRelativeResize="0"/>
          <p:nvPr/>
        </p:nvPicPr>
        <p:blipFill>
          <a:blip r:embed="rId3">
            <a:alphaModFix/>
          </a:blip>
          <a:stretch>
            <a:fillRect/>
          </a:stretch>
        </p:blipFill>
        <p:spPr>
          <a:xfrm>
            <a:off x="1322950" y="2047300"/>
            <a:ext cx="6819651" cy="295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N°5</a:t>
            </a:r>
            <a:endParaRPr>
              <a:latin typeface="DM Sans"/>
              <a:ea typeface="DM Sans"/>
              <a:cs typeface="DM Sans"/>
              <a:sym typeface="DM Sans"/>
            </a:endParaRPr>
          </a:p>
        </p:txBody>
      </p:sp>
      <p:sp>
        <p:nvSpPr>
          <p:cNvPr id="53" name="Google Shape;53;p16"/>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54" name="Google Shape;54;p16"/>
          <p:cNvSpPr txBox="1"/>
          <p:nvPr/>
        </p:nvSpPr>
        <p:spPr>
          <a:xfrm>
            <a:off x="475500" y="1515425"/>
            <a:ext cx="3834600" cy="26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450">
                <a:solidFill>
                  <a:schemeClr val="dk1"/>
                </a:solidFill>
                <a:highlight>
                  <a:srgbClr val="EAFF6A"/>
                </a:highlight>
                <a:latin typeface="DM Sans"/>
                <a:ea typeface="DM Sans"/>
                <a:cs typeface="DM Sans"/>
                <a:sym typeface="DM Sans"/>
              </a:rPr>
              <a:t>Objetos</a:t>
            </a:r>
            <a:r>
              <a:rPr b="1" lang="es" sz="1150">
                <a:solidFill>
                  <a:schemeClr val="dk1"/>
                </a:solidFill>
                <a:highlight>
                  <a:srgbClr val="EAFF6A"/>
                </a:highlight>
                <a:latin typeface="DM Sans"/>
                <a:ea typeface="DM Sans"/>
                <a:cs typeface="DM Sans"/>
                <a:sym typeface="DM Sans"/>
              </a:rPr>
              <a:t>: </a:t>
            </a:r>
            <a:r>
              <a:rPr lang="es" sz="1150">
                <a:solidFill>
                  <a:schemeClr val="dk1"/>
                </a:solidFill>
                <a:latin typeface="DM Sans"/>
                <a:ea typeface="DM Sans"/>
                <a:cs typeface="DM Sans"/>
                <a:sym typeface="DM Sans"/>
              </a:rPr>
              <a:t>En programación, y también en JS, un objeto es una colección de datos relacionados y/o funcionalidad, que generalmente consta de variables y funciones, denominadas propiedades y métodos cuando están dentro de objetos.cuando necesitamos enviarle a la función algun valor o dato para que luego la misma lo utilice en sus operaciones, estamos hablando de los parámetros de la función.</a:t>
            </a:r>
            <a:endParaRPr sz="1150">
              <a:solidFill>
                <a:schemeClr val="dk1"/>
              </a:solidFill>
              <a:latin typeface="DM Sans"/>
              <a:ea typeface="DM Sans"/>
              <a:cs typeface="DM Sans"/>
              <a:sym typeface="DM Sans"/>
            </a:endParaRPr>
          </a:p>
          <a:p>
            <a:pPr indent="-301625" lvl="0" marL="457200" rtl="0" algn="l">
              <a:lnSpc>
                <a:spcPct val="115000"/>
              </a:lnSpc>
              <a:spcBef>
                <a:spcPts val="0"/>
              </a:spcBef>
              <a:spcAft>
                <a:spcPts val="0"/>
              </a:spcAft>
              <a:buClr>
                <a:schemeClr val="accent4"/>
              </a:buClr>
              <a:buSzPts val="1150"/>
              <a:buFont typeface="DM Sans"/>
              <a:buChar char="✓"/>
            </a:pPr>
            <a:r>
              <a:rPr b="1" lang="es" sz="1150">
                <a:solidFill>
                  <a:schemeClr val="dk1"/>
                </a:solidFill>
                <a:highlight>
                  <a:srgbClr val="EAFF6A"/>
                </a:highlight>
                <a:latin typeface="DM Sans"/>
                <a:ea typeface="DM Sans"/>
                <a:cs typeface="DM Sans"/>
                <a:sym typeface="DM Sans"/>
              </a:rPr>
              <a:t>Propiedades</a:t>
            </a:r>
            <a:endParaRPr sz="1150">
              <a:solidFill>
                <a:schemeClr val="dk1"/>
              </a:solidFill>
              <a:latin typeface="DM Sans"/>
              <a:ea typeface="DM Sans"/>
              <a:cs typeface="DM Sans"/>
              <a:sym typeface="DM Sans"/>
            </a:endParaRPr>
          </a:p>
          <a:p>
            <a:pPr indent="-301625" lvl="0" marL="457200" rtl="0" algn="l">
              <a:lnSpc>
                <a:spcPct val="115000"/>
              </a:lnSpc>
              <a:spcBef>
                <a:spcPts val="0"/>
              </a:spcBef>
              <a:spcAft>
                <a:spcPts val="0"/>
              </a:spcAft>
              <a:buClr>
                <a:schemeClr val="accent4"/>
              </a:buClr>
              <a:buSzPts val="1150"/>
              <a:buFont typeface="DM Sans"/>
              <a:buChar char="✓"/>
            </a:pPr>
            <a:r>
              <a:rPr b="1" lang="es" sz="1150">
                <a:solidFill>
                  <a:schemeClr val="dk1"/>
                </a:solidFill>
                <a:highlight>
                  <a:srgbClr val="EAFF6A"/>
                </a:highlight>
                <a:latin typeface="DM Sans"/>
                <a:ea typeface="DM Sans"/>
                <a:cs typeface="DM Sans"/>
                <a:sym typeface="DM Sans"/>
              </a:rPr>
              <a:t>Métodos: </a:t>
            </a:r>
            <a:r>
              <a:rPr lang="es" sz="1150">
                <a:solidFill>
                  <a:schemeClr val="dk1"/>
                </a:solidFill>
                <a:latin typeface="DM Sans"/>
                <a:ea typeface="DM Sans"/>
                <a:cs typeface="DM Sans"/>
                <a:sym typeface="DM Sans"/>
              </a:rPr>
              <a:t>es técnicamente un función, sólo que se limita a poder ser ejecutada únicamente desde el mismo objeto.</a:t>
            </a:r>
            <a:endParaRPr sz="1350">
              <a:latin typeface="DM Sans"/>
              <a:ea typeface="DM Sans"/>
              <a:cs typeface="DM Sans"/>
              <a:sym typeface="DM Sans"/>
            </a:endParaRPr>
          </a:p>
        </p:txBody>
      </p:sp>
      <p:sp>
        <p:nvSpPr>
          <p:cNvPr id="55" name="Google Shape;55;p16"/>
          <p:cNvSpPr txBox="1"/>
          <p:nvPr/>
        </p:nvSpPr>
        <p:spPr>
          <a:xfrm>
            <a:off x="4510700" y="1515425"/>
            <a:ext cx="3834600" cy="14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chemeClr val="dk1"/>
                </a:solidFill>
                <a:highlight>
                  <a:srgbClr val="EAFF6A"/>
                </a:highlight>
                <a:latin typeface="DM Sans"/>
                <a:ea typeface="DM Sans"/>
                <a:cs typeface="DM Sans"/>
                <a:sym typeface="DM Sans"/>
              </a:rPr>
              <a:t>Instanciar</a:t>
            </a:r>
            <a:r>
              <a:rPr b="1" lang="es" sz="1350">
                <a:solidFill>
                  <a:schemeClr val="dk1"/>
                </a:solidFill>
                <a:highlight>
                  <a:srgbClr val="EAFF6A"/>
                </a:highlight>
                <a:latin typeface="DM Sans"/>
                <a:ea typeface="DM Sans"/>
                <a:cs typeface="DM Sans"/>
                <a:sym typeface="DM Sans"/>
              </a:rPr>
              <a:t>: </a:t>
            </a:r>
            <a:r>
              <a:rPr lang="es" sz="1150">
                <a:solidFill>
                  <a:schemeClr val="dk1"/>
                </a:solidFill>
                <a:latin typeface="DM Sans"/>
                <a:ea typeface="DM Sans"/>
                <a:cs typeface="DM Sans"/>
                <a:sym typeface="DM Sans"/>
              </a:rPr>
              <a:t>En programación, una invocación o llamada a una función, implica pasarle el control de la ejecución del programa, así como los argumentos o parámetros que requiere para realizar su tarea.</a:t>
            </a:r>
            <a:endParaRPr sz="11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nvSpPr>
        <p:spPr>
          <a:xfrm>
            <a:off x="475500" y="698425"/>
            <a:ext cx="8001300" cy="2447400"/>
          </a:xfrm>
          <a:prstGeom prst="rect">
            <a:avLst/>
          </a:prstGeom>
          <a:noFill/>
          <a:ln>
            <a:noFill/>
          </a:ln>
        </p:spPr>
        <p:txBody>
          <a:bodyPr anchorCtr="0" anchor="t" bIns="91425" lIns="91425" spcFirstLastPara="1" rIns="91425" wrap="square" tIns="91425">
            <a:spAutoFit/>
          </a:bodyPr>
          <a:lstStyle/>
          <a:p>
            <a:pPr indent="0" lvl="0" marL="0" marR="173671" rtl="0" algn="l">
              <a:spcBef>
                <a:spcPts val="0"/>
              </a:spcBef>
              <a:spcAft>
                <a:spcPts val="0"/>
              </a:spcAft>
              <a:buNone/>
            </a:pPr>
            <a:r>
              <a:rPr lang="es" sz="1450">
                <a:latin typeface="DM Sans"/>
                <a:ea typeface="DM Sans"/>
                <a:cs typeface="DM Sans"/>
                <a:sym typeface="DM Sans"/>
              </a:rPr>
              <a:t>El </a:t>
            </a:r>
            <a:r>
              <a:rPr b="1" lang="es" sz="1450">
                <a:latin typeface="DM Sans"/>
                <a:ea typeface="DM Sans"/>
                <a:cs typeface="DM Sans"/>
                <a:sym typeface="DM Sans"/>
              </a:rPr>
              <a:t>método .splice()</a:t>
            </a:r>
            <a:r>
              <a:rPr lang="es" sz="1450">
                <a:latin typeface="DM Sans"/>
                <a:ea typeface="DM Sans"/>
                <a:cs typeface="DM Sans"/>
                <a:sym typeface="DM Sans"/>
              </a:rPr>
              <a:t> es el hermano mayor de slice. Este </a:t>
            </a:r>
            <a:r>
              <a:rPr lang="es" sz="1450">
                <a:latin typeface="DM Sans"/>
                <a:ea typeface="DM Sans"/>
                <a:cs typeface="DM Sans"/>
                <a:sym typeface="DM Sans"/>
              </a:rPr>
              <a:t>método</a:t>
            </a:r>
            <a:r>
              <a:rPr lang="es" sz="1450">
                <a:latin typeface="DM Sans"/>
                <a:ea typeface="DM Sans"/>
                <a:cs typeface="DM Sans"/>
                <a:sym typeface="DM Sans"/>
              </a:rPr>
              <a:t> permite </a:t>
            </a:r>
            <a:r>
              <a:rPr b="1" lang="es" sz="1450">
                <a:solidFill>
                  <a:srgbClr val="FF0000"/>
                </a:solidFill>
                <a:latin typeface="DM Sans"/>
                <a:ea typeface="DM Sans"/>
                <a:cs typeface="DM Sans"/>
                <a:sym typeface="DM Sans"/>
              </a:rPr>
              <a:t>reemplazar</a:t>
            </a:r>
            <a:r>
              <a:rPr lang="es" sz="1450">
                <a:latin typeface="DM Sans"/>
                <a:ea typeface="DM Sans"/>
                <a:cs typeface="DM Sans"/>
                <a:sym typeface="DM Sans"/>
              </a:rPr>
              <a:t> uno o varios elementos de un array en cualquier posición. </a:t>
            </a:r>
            <a:endParaRPr sz="1450">
              <a:highlight>
                <a:schemeClr val="accent4"/>
              </a:highlight>
              <a:latin typeface="DM Sans"/>
              <a:ea typeface="DM Sans"/>
              <a:cs typeface="DM Sans"/>
              <a:sym typeface="DM Sans"/>
            </a:endParaRPr>
          </a:p>
          <a:p>
            <a:pPr indent="0" lvl="0" marL="0" marR="173671" rtl="0" algn="l">
              <a:spcBef>
                <a:spcPts val="1000"/>
              </a:spcBef>
              <a:spcAft>
                <a:spcPts val="0"/>
              </a:spcAft>
              <a:buNone/>
            </a:pPr>
            <a:r>
              <a:rPr b="1" lang="es" sz="1450">
                <a:highlight>
                  <a:schemeClr val="lt1"/>
                </a:highlight>
                <a:latin typeface="DM Sans"/>
                <a:ea typeface="DM Sans"/>
                <a:cs typeface="DM Sans"/>
                <a:sym typeface="DM Sans"/>
              </a:rPr>
              <a:t>Funciona con 2 o </a:t>
            </a:r>
            <a:r>
              <a:rPr b="1" lang="es" sz="1450">
                <a:highlight>
                  <a:schemeClr val="lt1"/>
                </a:highlight>
                <a:latin typeface="DM Sans"/>
                <a:ea typeface="DM Sans"/>
                <a:cs typeface="DM Sans"/>
                <a:sym typeface="DM Sans"/>
              </a:rPr>
              <a:t>más</a:t>
            </a:r>
            <a:r>
              <a:rPr b="1" lang="es" sz="1450">
                <a:highlight>
                  <a:schemeClr val="lt1"/>
                </a:highlight>
                <a:latin typeface="DM Sans"/>
                <a:ea typeface="DM Sans"/>
                <a:cs typeface="DM Sans"/>
                <a:sym typeface="DM Sans"/>
              </a:rPr>
              <a:t> parámetros, donde 👇</a:t>
            </a:r>
            <a:endParaRPr b="1" sz="1450">
              <a:highlight>
                <a:schemeClr val="lt1"/>
              </a:highlight>
              <a:latin typeface="DM Sans"/>
              <a:ea typeface="DM Sans"/>
              <a:cs typeface="DM Sans"/>
              <a:sym typeface="DM Sans"/>
            </a:endParaRPr>
          </a:p>
          <a:p>
            <a:pPr indent="-333375" lvl="0" marL="457200" marR="173671" rtl="0" algn="l">
              <a:spcBef>
                <a:spcPts val="0"/>
              </a:spcBef>
              <a:spcAft>
                <a:spcPts val="0"/>
              </a:spcAft>
              <a:buClr>
                <a:srgbClr val="FF79C6"/>
              </a:buClr>
              <a:buSzPts val="1650"/>
              <a:buFont typeface="DM Sans"/>
              <a:buAutoNum type="arabicPeriod"/>
            </a:pPr>
            <a:r>
              <a:rPr lang="es" sz="1450">
                <a:latin typeface="DM Sans"/>
                <a:ea typeface="DM Sans"/>
                <a:cs typeface="DM Sans"/>
                <a:sym typeface="DM Sans"/>
              </a:rPr>
              <a:t>Indica el </a:t>
            </a:r>
            <a:r>
              <a:rPr lang="es" sz="1450">
                <a:latin typeface="DM Sans"/>
                <a:ea typeface="DM Sans"/>
                <a:cs typeface="DM Sans"/>
                <a:sym typeface="DM Sans"/>
              </a:rPr>
              <a:t>inicio</a:t>
            </a:r>
            <a:r>
              <a:rPr lang="es" sz="1450">
                <a:latin typeface="DM Sans"/>
                <a:ea typeface="DM Sans"/>
                <a:cs typeface="DM Sans"/>
                <a:sym typeface="DM Sans"/>
              </a:rPr>
              <a:t> o a partir de donde vamos a reemplazar</a:t>
            </a:r>
            <a:endParaRPr sz="1450">
              <a:latin typeface="DM Sans"/>
              <a:ea typeface="DM Sans"/>
              <a:cs typeface="DM Sans"/>
              <a:sym typeface="DM Sans"/>
            </a:endParaRPr>
          </a:p>
          <a:p>
            <a:pPr indent="-333375" lvl="0" marL="457200" marR="173671" rtl="0" algn="l">
              <a:spcBef>
                <a:spcPts val="1000"/>
              </a:spcBef>
              <a:spcAft>
                <a:spcPts val="0"/>
              </a:spcAft>
              <a:buClr>
                <a:srgbClr val="FF79C6"/>
              </a:buClr>
              <a:buSzPts val="1650"/>
              <a:buFont typeface="DM Sans"/>
              <a:buAutoNum type="arabicPeriod"/>
            </a:pPr>
            <a:r>
              <a:rPr lang="es" sz="1450">
                <a:latin typeface="DM Sans"/>
                <a:ea typeface="DM Sans"/>
                <a:cs typeface="DM Sans"/>
                <a:sym typeface="DM Sans"/>
              </a:rPr>
              <a:t>Es un contador de elementos, es decir que cuenta a partir del inicio cuantos elementos vamos a reemplazar (incluido el elemento inicial)</a:t>
            </a:r>
            <a:endParaRPr sz="1450">
              <a:latin typeface="DM Sans"/>
              <a:ea typeface="DM Sans"/>
              <a:cs typeface="DM Sans"/>
              <a:sym typeface="DM Sans"/>
            </a:endParaRPr>
          </a:p>
          <a:p>
            <a:pPr indent="-333375" lvl="0" marL="457200" marR="173671" rtl="0" algn="l">
              <a:spcBef>
                <a:spcPts val="1000"/>
              </a:spcBef>
              <a:spcAft>
                <a:spcPts val="1000"/>
              </a:spcAft>
              <a:buClr>
                <a:srgbClr val="FF79C6"/>
              </a:buClr>
              <a:buSzPts val="1650"/>
              <a:buFont typeface="DM Sans"/>
              <a:buAutoNum type="arabicPeriod"/>
            </a:pPr>
            <a:r>
              <a:rPr lang="es" sz="1450">
                <a:latin typeface="DM Sans"/>
                <a:ea typeface="DM Sans"/>
                <a:cs typeface="DM Sans"/>
                <a:sym typeface="DM Sans"/>
              </a:rPr>
              <a:t>A partir del </a:t>
            </a:r>
            <a:r>
              <a:rPr lang="es" sz="1450">
                <a:latin typeface="DM Sans"/>
                <a:ea typeface="DM Sans"/>
                <a:cs typeface="DM Sans"/>
                <a:sym typeface="DM Sans"/>
              </a:rPr>
              <a:t>tercer argumento</a:t>
            </a:r>
            <a:r>
              <a:rPr lang="es" sz="1450">
                <a:latin typeface="DM Sans"/>
                <a:ea typeface="DM Sans"/>
                <a:cs typeface="DM Sans"/>
                <a:sym typeface="DM Sans"/>
              </a:rPr>
              <a:t>, se coloca el elemento o elementos que van a reemplazar la </a:t>
            </a:r>
            <a:r>
              <a:rPr lang="es" sz="1450">
                <a:latin typeface="DM Sans"/>
                <a:ea typeface="DM Sans"/>
                <a:cs typeface="DM Sans"/>
                <a:sym typeface="DM Sans"/>
              </a:rPr>
              <a:t>porción</a:t>
            </a:r>
            <a:r>
              <a:rPr lang="es" sz="1450">
                <a:latin typeface="DM Sans"/>
                <a:ea typeface="DM Sans"/>
                <a:cs typeface="DM Sans"/>
                <a:sym typeface="DM Sans"/>
              </a:rPr>
              <a:t> indicada con los </a:t>
            </a:r>
            <a:r>
              <a:rPr lang="es" sz="1450">
                <a:latin typeface="DM Sans"/>
                <a:ea typeface="DM Sans"/>
                <a:cs typeface="DM Sans"/>
                <a:sym typeface="DM Sans"/>
              </a:rPr>
              <a:t>parámetros</a:t>
            </a:r>
            <a:r>
              <a:rPr lang="es" sz="1450">
                <a:latin typeface="DM Sans"/>
                <a:ea typeface="DM Sans"/>
                <a:cs typeface="DM Sans"/>
                <a:sym typeface="DM Sans"/>
              </a:rPr>
              <a:t> 1 y 2</a:t>
            </a:r>
            <a:endParaRPr sz="1450">
              <a:latin typeface="DM Sans"/>
              <a:ea typeface="DM Sans"/>
              <a:cs typeface="DM Sans"/>
              <a:sym typeface="DM Sans"/>
            </a:endParaRPr>
          </a:p>
        </p:txBody>
      </p:sp>
      <p:sp>
        <p:nvSpPr>
          <p:cNvPr id="200" name="Google Shape;200;p34"/>
          <p:cNvSpPr txBox="1"/>
          <p:nvPr/>
        </p:nvSpPr>
        <p:spPr>
          <a:xfrm>
            <a:off x="237875" y="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array</a:t>
            </a:r>
            <a:r>
              <a:rPr b="1" lang="es" sz="4000">
                <a:solidFill>
                  <a:srgbClr val="FF79C6"/>
                </a:solidFill>
                <a:latin typeface="DM Sans"/>
                <a:ea typeface="DM Sans"/>
                <a:cs typeface="DM Sans"/>
                <a:sym typeface="DM Sans"/>
              </a:rPr>
              <a:t>.splice(...)</a:t>
            </a:r>
            <a:endParaRPr b="1" sz="4000">
              <a:solidFill>
                <a:srgbClr val="FF79C6"/>
              </a:solidFill>
              <a:latin typeface="DM Sans"/>
              <a:ea typeface="DM Sans"/>
              <a:cs typeface="DM Sans"/>
              <a:sym typeface="DM Sans"/>
            </a:endParaRPr>
          </a:p>
        </p:txBody>
      </p:sp>
      <p:pic>
        <p:nvPicPr>
          <p:cNvPr id="201" name="Google Shape;201;p34"/>
          <p:cNvPicPr preferRelativeResize="0"/>
          <p:nvPr/>
        </p:nvPicPr>
        <p:blipFill>
          <a:blip r:embed="rId3">
            <a:alphaModFix/>
          </a:blip>
          <a:stretch>
            <a:fillRect/>
          </a:stretch>
        </p:blipFill>
        <p:spPr>
          <a:xfrm>
            <a:off x="274600" y="3104250"/>
            <a:ext cx="8835153" cy="1993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nvSpPr>
        <p:spPr>
          <a:xfrm>
            <a:off x="397375" y="607700"/>
            <a:ext cx="48006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solidFill>
                  <a:schemeClr val="dk1"/>
                </a:solidFill>
                <a:latin typeface="DM Sans"/>
                <a:ea typeface="DM Sans"/>
                <a:cs typeface="DM Sans"/>
                <a:sym typeface="DM Sans"/>
              </a:rPr>
              <a:t>Ojo 👀</a:t>
            </a:r>
            <a:endParaRPr i="1" sz="4500">
              <a:latin typeface="Anton"/>
              <a:ea typeface="Anton"/>
              <a:cs typeface="Anton"/>
              <a:sym typeface="Anton"/>
            </a:endParaRPr>
          </a:p>
        </p:txBody>
      </p:sp>
      <p:pic>
        <p:nvPicPr>
          <p:cNvPr id="207" name="Google Shape;207;p35"/>
          <p:cNvPicPr preferRelativeResize="0"/>
          <p:nvPr/>
        </p:nvPicPr>
        <p:blipFill rotWithShape="1">
          <a:blip r:embed="rId3">
            <a:alphaModFix/>
          </a:blip>
          <a:srcRect b="0" l="32736" r="30252" t="0"/>
          <a:stretch/>
        </p:blipFill>
        <p:spPr>
          <a:xfrm>
            <a:off x="5275975" y="0"/>
            <a:ext cx="3392524" cy="5143500"/>
          </a:xfrm>
          <a:prstGeom prst="rect">
            <a:avLst/>
          </a:prstGeom>
          <a:noFill/>
          <a:ln>
            <a:noFill/>
          </a:ln>
        </p:spPr>
      </p:pic>
      <p:sp>
        <p:nvSpPr>
          <p:cNvPr id="208" name="Google Shape;208;p35"/>
          <p:cNvSpPr txBox="1"/>
          <p:nvPr/>
        </p:nvSpPr>
        <p:spPr>
          <a:xfrm>
            <a:off x="397375" y="1596800"/>
            <a:ext cx="4130400" cy="24678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s" sz="2150">
                <a:latin typeface="DM Sans"/>
                <a:ea typeface="DM Sans"/>
                <a:cs typeface="DM Sans"/>
                <a:sym typeface="DM Sans"/>
              </a:rPr>
              <a:t>Cuid</a:t>
            </a:r>
            <a:r>
              <a:rPr b="1" lang="es" sz="2150">
                <a:latin typeface="DM Sans"/>
                <a:ea typeface="DM Sans"/>
                <a:cs typeface="DM Sans"/>
                <a:sym typeface="DM Sans"/>
              </a:rPr>
              <a:t>ado </a:t>
            </a:r>
            <a:r>
              <a:rPr lang="es" sz="2150">
                <a:latin typeface="DM Sans"/>
                <a:ea typeface="DM Sans"/>
                <a:cs typeface="DM Sans"/>
                <a:sym typeface="DM Sans"/>
              </a:rPr>
              <a:t>porque el método splice es destructivo, es decir que </a:t>
            </a:r>
            <a:r>
              <a:rPr b="1" lang="es" sz="2150">
                <a:solidFill>
                  <a:srgbClr val="FF0000"/>
                </a:solidFill>
                <a:latin typeface="DM Sans"/>
                <a:ea typeface="DM Sans"/>
                <a:cs typeface="DM Sans"/>
                <a:sym typeface="DM Sans"/>
              </a:rPr>
              <a:t>modifica </a:t>
            </a:r>
            <a:r>
              <a:rPr b="1" lang="es" sz="2150">
                <a:solidFill>
                  <a:srgbClr val="FF0000"/>
                </a:solidFill>
                <a:latin typeface="DM Sans"/>
                <a:ea typeface="DM Sans"/>
                <a:cs typeface="DM Sans"/>
                <a:sym typeface="DM Sans"/>
              </a:rPr>
              <a:t>el array original</a:t>
            </a:r>
            <a:r>
              <a:rPr lang="es" sz="2150">
                <a:latin typeface="DM Sans"/>
                <a:ea typeface="DM Sans"/>
                <a:cs typeface="DM Sans"/>
                <a:sym typeface="DM Sans"/>
              </a:rPr>
              <a:t>, al igual que los métodos para agregar o quitar elementos.</a:t>
            </a:r>
            <a:endParaRPr sz="2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nvSpPr>
        <p:spPr>
          <a:xfrm>
            <a:off x="440800" y="1640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array</a:t>
            </a:r>
            <a:r>
              <a:rPr b="1" lang="es" sz="4000">
                <a:solidFill>
                  <a:srgbClr val="FF79C6"/>
                </a:solidFill>
                <a:latin typeface="DM Sans"/>
                <a:ea typeface="DM Sans"/>
                <a:cs typeface="DM Sans"/>
                <a:sym typeface="DM Sans"/>
              </a:rPr>
              <a:t>.indexOf(...)</a:t>
            </a:r>
            <a:endParaRPr b="1" sz="4000">
              <a:solidFill>
                <a:schemeClr val="dk1"/>
              </a:solidFill>
              <a:latin typeface="DM Sans"/>
              <a:ea typeface="DM Sans"/>
              <a:cs typeface="DM Sans"/>
              <a:sym typeface="DM Sans"/>
            </a:endParaRPr>
          </a:p>
        </p:txBody>
      </p:sp>
      <p:sp>
        <p:nvSpPr>
          <p:cNvPr id="214" name="Google Shape;214;p36"/>
          <p:cNvSpPr txBox="1"/>
          <p:nvPr/>
        </p:nvSpPr>
        <p:spPr>
          <a:xfrm>
            <a:off x="475500" y="1220525"/>
            <a:ext cx="8193000" cy="1457100"/>
          </a:xfrm>
          <a:prstGeom prst="rect">
            <a:avLst/>
          </a:prstGeom>
          <a:noFill/>
          <a:ln>
            <a:noFill/>
          </a:ln>
        </p:spPr>
        <p:txBody>
          <a:bodyPr anchorCtr="0" anchor="t" bIns="91425" lIns="91425" spcFirstLastPara="1" rIns="91425" wrap="square" tIns="91425">
            <a:spAutoFit/>
          </a:bodyPr>
          <a:lstStyle/>
          <a:p>
            <a:pPr indent="0" lvl="0" marL="0" marR="630802" rtl="0" algn="l">
              <a:spcBef>
                <a:spcPts val="0"/>
              </a:spcBef>
              <a:spcAft>
                <a:spcPts val="0"/>
              </a:spcAft>
              <a:buNone/>
            </a:pPr>
            <a:r>
              <a:rPr lang="es" sz="1650">
                <a:latin typeface="DM Sans"/>
                <a:ea typeface="DM Sans"/>
                <a:cs typeface="DM Sans"/>
                <a:sym typeface="DM Sans"/>
              </a:rPr>
              <a:t>El método </a:t>
            </a:r>
            <a:r>
              <a:rPr b="1" lang="es" sz="1650">
                <a:solidFill>
                  <a:srgbClr val="FF79C6"/>
                </a:solidFill>
                <a:latin typeface="DM Sans"/>
                <a:ea typeface="DM Sans"/>
                <a:cs typeface="DM Sans"/>
                <a:sym typeface="DM Sans"/>
              </a:rPr>
              <a:t>.indexOf(...)</a:t>
            </a:r>
            <a:r>
              <a:rPr lang="es" sz="1650">
                <a:latin typeface="DM Sans"/>
                <a:ea typeface="DM Sans"/>
                <a:cs typeface="DM Sans"/>
                <a:sym typeface="DM Sans"/>
              </a:rPr>
              <a:t> nos da el índice de un elemento en un array. </a:t>
            </a:r>
            <a:endParaRPr sz="1650">
              <a:latin typeface="DM Sans"/>
              <a:ea typeface="DM Sans"/>
              <a:cs typeface="DM Sans"/>
              <a:sym typeface="DM Sans"/>
            </a:endParaRPr>
          </a:p>
          <a:p>
            <a:pPr indent="0" lvl="0" marL="0" marR="630802" rtl="0" algn="l">
              <a:spcBef>
                <a:spcPts val="1000"/>
              </a:spcBef>
              <a:spcAft>
                <a:spcPts val="0"/>
              </a:spcAft>
              <a:buNone/>
            </a:pPr>
            <a:r>
              <a:rPr lang="es" sz="1650">
                <a:latin typeface="DM Sans"/>
                <a:ea typeface="DM Sans"/>
                <a:cs typeface="DM Sans"/>
                <a:sym typeface="DM Sans"/>
              </a:rPr>
              <a:t>Recibe por parámetro el elemento que queremos buscar en el array y, en caso de existir, nos retorna su índice. </a:t>
            </a:r>
            <a:endParaRPr sz="1650">
              <a:latin typeface="DM Sans"/>
              <a:ea typeface="DM Sans"/>
              <a:cs typeface="DM Sans"/>
              <a:sym typeface="DM Sans"/>
            </a:endParaRPr>
          </a:p>
          <a:p>
            <a:pPr indent="0" lvl="0" marL="0" marR="630802" rtl="0" algn="l">
              <a:spcBef>
                <a:spcPts val="1000"/>
              </a:spcBef>
              <a:spcAft>
                <a:spcPts val="1000"/>
              </a:spcAft>
              <a:buNone/>
            </a:pPr>
            <a:r>
              <a:rPr lang="es" sz="1650">
                <a:latin typeface="DM Sans"/>
                <a:ea typeface="DM Sans"/>
                <a:cs typeface="DM Sans"/>
                <a:sym typeface="DM Sans"/>
              </a:rPr>
              <a:t>Si el elemento no existe nos retornará como </a:t>
            </a:r>
            <a:r>
              <a:rPr lang="es" sz="1650">
                <a:solidFill>
                  <a:schemeClr val="dk1"/>
                </a:solidFill>
                <a:latin typeface="DM Sans"/>
                <a:ea typeface="DM Sans"/>
                <a:cs typeface="DM Sans"/>
                <a:sym typeface="DM Sans"/>
              </a:rPr>
              <a:t>valor:</a:t>
            </a:r>
            <a:r>
              <a:rPr b="1" lang="es" sz="1650">
                <a:solidFill>
                  <a:srgbClr val="FF0000"/>
                </a:solidFill>
                <a:latin typeface="DM Sans"/>
                <a:ea typeface="DM Sans"/>
                <a:cs typeface="DM Sans"/>
                <a:sym typeface="DM Sans"/>
              </a:rPr>
              <a:t> -1</a:t>
            </a:r>
            <a:endParaRPr b="1" sz="1650">
              <a:solidFill>
                <a:srgbClr val="FF0000"/>
              </a:solidFill>
              <a:latin typeface="DM Sans"/>
              <a:ea typeface="DM Sans"/>
              <a:cs typeface="DM Sans"/>
              <a:sym typeface="DM Sans"/>
            </a:endParaRPr>
          </a:p>
        </p:txBody>
      </p:sp>
      <p:pic>
        <p:nvPicPr>
          <p:cNvPr id="215" name="Google Shape;215;p36"/>
          <p:cNvPicPr preferRelativeResize="0"/>
          <p:nvPr/>
        </p:nvPicPr>
        <p:blipFill>
          <a:blip r:embed="rId3">
            <a:alphaModFix/>
          </a:blip>
          <a:stretch>
            <a:fillRect/>
          </a:stretch>
        </p:blipFill>
        <p:spPr>
          <a:xfrm>
            <a:off x="585388" y="2783000"/>
            <a:ext cx="7973225" cy="1667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nvSpPr>
        <p:spPr>
          <a:xfrm>
            <a:off x="475500" y="27745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array</a:t>
            </a:r>
            <a:r>
              <a:rPr b="1" lang="es" sz="4000">
                <a:solidFill>
                  <a:srgbClr val="FF79C6"/>
                </a:solidFill>
                <a:latin typeface="DM Sans"/>
                <a:ea typeface="DM Sans"/>
                <a:cs typeface="DM Sans"/>
                <a:sym typeface="DM Sans"/>
              </a:rPr>
              <a:t>.includes(...)</a:t>
            </a:r>
            <a:endParaRPr b="1" sz="4000">
              <a:solidFill>
                <a:schemeClr val="dk1"/>
              </a:solidFill>
              <a:latin typeface="DM Sans"/>
              <a:ea typeface="DM Sans"/>
              <a:cs typeface="DM Sans"/>
              <a:sym typeface="DM Sans"/>
            </a:endParaRPr>
          </a:p>
        </p:txBody>
      </p:sp>
      <p:sp>
        <p:nvSpPr>
          <p:cNvPr id="221" name="Google Shape;221;p37"/>
          <p:cNvSpPr txBox="1"/>
          <p:nvPr/>
        </p:nvSpPr>
        <p:spPr>
          <a:xfrm>
            <a:off x="1059800" y="1365100"/>
            <a:ext cx="6979200" cy="9465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s" sz="1650">
                <a:latin typeface="DM Sans"/>
                <a:ea typeface="DM Sans"/>
                <a:cs typeface="DM Sans"/>
                <a:sym typeface="DM Sans"/>
              </a:rPr>
              <a:t>El método </a:t>
            </a:r>
            <a:r>
              <a:rPr b="1" lang="es" sz="1650">
                <a:solidFill>
                  <a:srgbClr val="FF79C6"/>
                </a:solidFill>
                <a:latin typeface="DM Sans"/>
                <a:ea typeface="DM Sans"/>
                <a:cs typeface="DM Sans"/>
                <a:sym typeface="DM Sans"/>
              </a:rPr>
              <a:t>.includes(...)</a:t>
            </a:r>
            <a:r>
              <a:rPr b="1" lang="es" sz="1650">
                <a:latin typeface="DM Sans"/>
                <a:ea typeface="DM Sans"/>
                <a:cs typeface="DM Sans"/>
                <a:sym typeface="DM Sans"/>
              </a:rPr>
              <a:t> </a:t>
            </a:r>
            <a:r>
              <a:rPr lang="es" sz="1650">
                <a:latin typeface="DM Sans"/>
                <a:ea typeface="DM Sans"/>
                <a:cs typeface="DM Sans"/>
                <a:sym typeface="DM Sans"/>
              </a:rPr>
              <a:t>(incluye) nos permite saber si un elemento </a:t>
            </a:r>
            <a:r>
              <a:rPr b="1" lang="es" sz="1650">
                <a:latin typeface="DM Sans"/>
                <a:ea typeface="DM Sans"/>
                <a:cs typeface="DM Sans"/>
                <a:sym typeface="DM Sans"/>
              </a:rPr>
              <a:t>existe o no dentro de un array</a:t>
            </a:r>
            <a:r>
              <a:rPr lang="es" sz="1650">
                <a:latin typeface="DM Sans"/>
                <a:ea typeface="DM Sans"/>
                <a:cs typeface="DM Sans"/>
                <a:sym typeface="DM Sans"/>
              </a:rPr>
              <a:t>, retornando un booleano en caso afirmativo o negativo:</a:t>
            </a:r>
            <a:endParaRPr b="1" sz="1650">
              <a:latin typeface="DM Sans"/>
              <a:ea typeface="DM Sans"/>
              <a:cs typeface="DM Sans"/>
              <a:sym typeface="DM Sans"/>
            </a:endParaRPr>
          </a:p>
        </p:txBody>
      </p:sp>
      <p:pic>
        <p:nvPicPr>
          <p:cNvPr id="222" name="Google Shape;222;p37"/>
          <p:cNvPicPr preferRelativeResize="0"/>
          <p:nvPr/>
        </p:nvPicPr>
        <p:blipFill>
          <a:blip r:embed="rId3">
            <a:alphaModFix/>
          </a:blip>
          <a:stretch>
            <a:fillRect/>
          </a:stretch>
        </p:blipFill>
        <p:spPr>
          <a:xfrm>
            <a:off x="1059788" y="2534552"/>
            <a:ext cx="7024425" cy="1553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nvSpPr>
        <p:spPr>
          <a:xfrm>
            <a:off x="701075" y="1152500"/>
            <a:ext cx="6513900" cy="9465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Arial"/>
              <a:buNone/>
            </a:pPr>
            <a:r>
              <a:rPr lang="es" sz="1650">
                <a:latin typeface="DM Sans"/>
                <a:ea typeface="DM Sans"/>
                <a:cs typeface="DM Sans"/>
                <a:sym typeface="DM Sans"/>
              </a:rPr>
              <a:t>Mediante el método </a:t>
            </a:r>
            <a:r>
              <a:rPr b="1" lang="es" sz="1650">
                <a:solidFill>
                  <a:srgbClr val="FF79C6"/>
                </a:solidFill>
                <a:latin typeface="DM Sans"/>
                <a:ea typeface="DM Sans"/>
                <a:cs typeface="DM Sans"/>
                <a:sym typeface="DM Sans"/>
              </a:rPr>
              <a:t>.join(...)</a:t>
            </a:r>
            <a:r>
              <a:rPr lang="es" sz="1650">
                <a:latin typeface="DM Sans"/>
                <a:ea typeface="DM Sans"/>
                <a:cs typeface="DM Sans"/>
                <a:sym typeface="DM Sans"/>
              </a:rPr>
              <a:t> podemos generar un </a:t>
            </a:r>
            <a:r>
              <a:rPr b="1" lang="es" sz="1650">
                <a:solidFill>
                  <a:srgbClr val="FF9900"/>
                </a:solidFill>
                <a:latin typeface="DM Sans"/>
                <a:ea typeface="DM Sans"/>
                <a:cs typeface="DM Sans"/>
                <a:sym typeface="DM Sans"/>
              </a:rPr>
              <a:t>string </a:t>
            </a:r>
            <a:r>
              <a:rPr lang="es" sz="1650">
                <a:latin typeface="DM Sans"/>
                <a:ea typeface="DM Sans"/>
                <a:cs typeface="DM Sans"/>
                <a:sym typeface="DM Sans"/>
              </a:rPr>
              <a:t>con todos los elementos del array, separados por el valor que pasamos por parámetro</a:t>
            </a:r>
            <a:endParaRPr sz="1650">
              <a:latin typeface="DM Sans"/>
              <a:ea typeface="DM Sans"/>
              <a:cs typeface="DM Sans"/>
              <a:sym typeface="DM Sans"/>
            </a:endParaRPr>
          </a:p>
        </p:txBody>
      </p:sp>
      <p:sp>
        <p:nvSpPr>
          <p:cNvPr id="228" name="Google Shape;228;p38"/>
          <p:cNvSpPr txBox="1"/>
          <p:nvPr/>
        </p:nvSpPr>
        <p:spPr>
          <a:xfrm>
            <a:off x="241475" y="1907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array</a:t>
            </a:r>
            <a:r>
              <a:rPr b="1" lang="es" sz="4000">
                <a:solidFill>
                  <a:srgbClr val="FF79C6"/>
                </a:solidFill>
                <a:latin typeface="DM Sans"/>
                <a:ea typeface="DM Sans"/>
                <a:cs typeface="DM Sans"/>
                <a:sym typeface="DM Sans"/>
              </a:rPr>
              <a:t>.join(...)</a:t>
            </a:r>
            <a:endParaRPr b="1" sz="4000">
              <a:solidFill>
                <a:schemeClr val="dk1"/>
              </a:solidFill>
              <a:latin typeface="DM Sans"/>
              <a:ea typeface="DM Sans"/>
              <a:cs typeface="DM Sans"/>
              <a:sym typeface="DM Sans"/>
            </a:endParaRPr>
          </a:p>
        </p:txBody>
      </p:sp>
      <p:pic>
        <p:nvPicPr>
          <p:cNvPr id="229" name="Google Shape;229;p38"/>
          <p:cNvPicPr preferRelativeResize="0"/>
          <p:nvPr/>
        </p:nvPicPr>
        <p:blipFill>
          <a:blip r:embed="rId3">
            <a:alphaModFix/>
          </a:blip>
          <a:stretch>
            <a:fillRect/>
          </a:stretch>
        </p:blipFill>
        <p:spPr>
          <a:xfrm>
            <a:off x="701074" y="2427700"/>
            <a:ext cx="7741850" cy="1554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0"/>
          <p:cNvSpPr txBox="1"/>
          <p:nvPr/>
        </p:nvSpPr>
        <p:spPr>
          <a:xfrm>
            <a:off x="927150" y="468275"/>
            <a:ext cx="6229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En síntesis</a:t>
            </a:r>
            <a:endParaRPr sz="1600">
              <a:solidFill>
                <a:schemeClr val="lt1"/>
              </a:solidFill>
              <a:latin typeface="DM Sans"/>
              <a:ea typeface="DM Sans"/>
              <a:cs typeface="DM Sans"/>
              <a:sym typeface="DM Sans"/>
            </a:endParaRPr>
          </a:p>
        </p:txBody>
      </p:sp>
      <p:pic>
        <p:nvPicPr>
          <p:cNvPr id="241" name="Google Shape;241;p40"/>
          <p:cNvPicPr preferRelativeResize="0"/>
          <p:nvPr/>
        </p:nvPicPr>
        <p:blipFill>
          <a:blip r:embed="rId3">
            <a:alphaModFix/>
          </a:blip>
          <a:stretch>
            <a:fillRect/>
          </a:stretch>
        </p:blipFill>
        <p:spPr>
          <a:xfrm>
            <a:off x="492050" y="502975"/>
            <a:ext cx="361700" cy="361700"/>
          </a:xfrm>
          <a:prstGeom prst="rect">
            <a:avLst/>
          </a:prstGeom>
          <a:noFill/>
          <a:ln>
            <a:noFill/>
          </a:ln>
        </p:spPr>
      </p:pic>
      <p:sp>
        <p:nvSpPr>
          <p:cNvPr id="242" name="Google Shape;242;p40"/>
          <p:cNvSpPr/>
          <p:nvPr/>
        </p:nvSpPr>
        <p:spPr>
          <a:xfrm>
            <a:off x="157650" y="2797422"/>
            <a:ext cx="8607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length</a:t>
            </a:r>
            <a:endParaRPr b="1" sz="1300">
              <a:solidFill>
                <a:schemeClr val="accent6"/>
              </a:solidFill>
              <a:latin typeface="Helvetica Neue"/>
              <a:ea typeface="Helvetica Neue"/>
              <a:cs typeface="Helvetica Neue"/>
              <a:sym typeface="Helvetica Neue"/>
            </a:endParaRPr>
          </a:p>
        </p:txBody>
      </p:sp>
      <p:sp>
        <p:nvSpPr>
          <p:cNvPr id="243" name="Google Shape;243;p40"/>
          <p:cNvSpPr/>
          <p:nvPr/>
        </p:nvSpPr>
        <p:spPr>
          <a:xfrm>
            <a:off x="1142195" y="2797422"/>
            <a:ext cx="8607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push</a:t>
            </a:r>
            <a:endParaRPr b="1" sz="1300">
              <a:solidFill>
                <a:schemeClr val="accent6"/>
              </a:solidFill>
              <a:latin typeface="Helvetica Neue"/>
              <a:ea typeface="Helvetica Neue"/>
              <a:cs typeface="Helvetica Neue"/>
              <a:sym typeface="Helvetica Neue"/>
            </a:endParaRPr>
          </a:p>
        </p:txBody>
      </p:sp>
      <p:sp>
        <p:nvSpPr>
          <p:cNvPr id="244" name="Google Shape;244;p40"/>
          <p:cNvSpPr/>
          <p:nvPr/>
        </p:nvSpPr>
        <p:spPr>
          <a:xfrm>
            <a:off x="2126739" y="2797422"/>
            <a:ext cx="8607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shift</a:t>
            </a:r>
            <a:endParaRPr b="1" sz="1300">
              <a:solidFill>
                <a:schemeClr val="accent6"/>
              </a:solidFill>
              <a:latin typeface="Helvetica Neue"/>
              <a:ea typeface="Helvetica Neue"/>
              <a:cs typeface="Helvetica Neue"/>
              <a:sym typeface="Helvetica Neue"/>
            </a:endParaRPr>
          </a:p>
        </p:txBody>
      </p:sp>
      <p:sp>
        <p:nvSpPr>
          <p:cNvPr id="245" name="Google Shape;245;p40"/>
          <p:cNvSpPr/>
          <p:nvPr/>
        </p:nvSpPr>
        <p:spPr>
          <a:xfrm>
            <a:off x="1142195" y="3285210"/>
            <a:ext cx="8607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unshift</a:t>
            </a:r>
            <a:endParaRPr b="1" sz="1300">
              <a:solidFill>
                <a:schemeClr val="accent6"/>
              </a:solidFill>
              <a:latin typeface="Helvetica Neue"/>
              <a:ea typeface="Helvetica Neue"/>
              <a:cs typeface="Helvetica Neue"/>
              <a:sym typeface="Helvetica Neue"/>
            </a:endParaRPr>
          </a:p>
        </p:txBody>
      </p:sp>
      <p:sp>
        <p:nvSpPr>
          <p:cNvPr id="246" name="Google Shape;246;p40"/>
          <p:cNvSpPr/>
          <p:nvPr/>
        </p:nvSpPr>
        <p:spPr>
          <a:xfrm>
            <a:off x="2126739" y="3285210"/>
            <a:ext cx="8607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pop</a:t>
            </a:r>
            <a:endParaRPr b="1" sz="1300">
              <a:solidFill>
                <a:schemeClr val="accent6"/>
              </a:solidFill>
              <a:latin typeface="Helvetica Neue"/>
              <a:ea typeface="Helvetica Neue"/>
              <a:cs typeface="Helvetica Neue"/>
              <a:sym typeface="Helvetica Neue"/>
            </a:endParaRPr>
          </a:p>
        </p:txBody>
      </p:sp>
      <p:sp>
        <p:nvSpPr>
          <p:cNvPr id="247" name="Google Shape;247;p40"/>
          <p:cNvSpPr/>
          <p:nvPr/>
        </p:nvSpPr>
        <p:spPr>
          <a:xfrm>
            <a:off x="2126739" y="3772998"/>
            <a:ext cx="8607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splice</a:t>
            </a:r>
            <a:endParaRPr b="1" sz="1300">
              <a:solidFill>
                <a:schemeClr val="accent6"/>
              </a:solidFill>
              <a:latin typeface="Helvetica Neue"/>
              <a:ea typeface="Helvetica Neue"/>
              <a:cs typeface="Helvetica Neue"/>
              <a:sym typeface="Helvetica Neue"/>
            </a:endParaRPr>
          </a:p>
        </p:txBody>
      </p:sp>
      <p:sp>
        <p:nvSpPr>
          <p:cNvPr id="248" name="Google Shape;248;p40"/>
          <p:cNvSpPr/>
          <p:nvPr/>
        </p:nvSpPr>
        <p:spPr>
          <a:xfrm>
            <a:off x="3111284" y="2797422"/>
            <a:ext cx="8607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join</a:t>
            </a:r>
            <a:endParaRPr b="1" sz="1300">
              <a:solidFill>
                <a:schemeClr val="accent6"/>
              </a:solidFill>
              <a:latin typeface="Helvetica Neue"/>
              <a:ea typeface="Helvetica Neue"/>
              <a:cs typeface="Helvetica Neue"/>
              <a:sym typeface="Helvetica Neue"/>
            </a:endParaRPr>
          </a:p>
        </p:txBody>
      </p:sp>
      <p:sp>
        <p:nvSpPr>
          <p:cNvPr id="249" name="Google Shape;249;p40"/>
          <p:cNvSpPr/>
          <p:nvPr/>
        </p:nvSpPr>
        <p:spPr>
          <a:xfrm>
            <a:off x="4095828" y="2797422"/>
            <a:ext cx="8607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concat</a:t>
            </a:r>
            <a:endParaRPr b="1" sz="1300">
              <a:solidFill>
                <a:schemeClr val="accent6"/>
              </a:solidFill>
              <a:latin typeface="Helvetica Neue"/>
              <a:ea typeface="Helvetica Neue"/>
              <a:cs typeface="Helvetica Neue"/>
              <a:sym typeface="Helvetica Neue"/>
            </a:endParaRPr>
          </a:p>
        </p:txBody>
      </p:sp>
      <p:sp>
        <p:nvSpPr>
          <p:cNvPr id="250" name="Google Shape;250;p40"/>
          <p:cNvSpPr/>
          <p:nvPr/>
        </p:nvSpPr>
        <p:spPr>
          <a:xfrm>
            <a:off x="5080373" y="2797422"/>
            <a:ext cx="8607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slice</a:t>
            </a:r>
            <a:endParaRPr b="1" sz="1300">
              <a:solidFill>
                <a:schemeClr val="accent6"/>
              </a:solidFill>
              <a:latin typeface="Helvetica Neue"/>
              <a:ea typeface="Helvetica Neue"/>
              <a:cs typeface="Helvetica Neue"/>
              <a:sym typeface="Helvetica Neue"/>
            </a:endParaRPr>
          </a:p>
        </p:txBody>
      </p:sp>
      <p:sp>
        <p:nvSpPr>
          <p:cNvPr id="251" name="Google Shape;251;p40"/>
          <p:cNvSpPr/>
          <p:nvPr/>
        </p:nvSpPr>
        <p:spPr>
          <a:xfrm>
            <a:off x="6064917" y="2797422"/>
            <a:ext cx="8607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indexOf</a:t>
            </a:r>
            <a:endParaRPr b="1" sz="1300">
              <a:solidFill>
                <a:schemeClr val="accent6"/>
              </a:solidFill>
              <a:latin typeface="Helvetica Neue"/>
              <a:ea typeface="Helvetica Neue"/>
              <a:cs typeface="Helvetica Neue"/>
              <a:sym typeface="Helvetica Neue"/>
            </a:endParaRPr>
          </a:p>
        </p:txBody>
      </p:sp>
      <p:sp>
        <p:nvSpPr>
          <p:cNvPr id="252" name="Google Shape;252;p40"/>
          <p:cNvSpPr/>
          <p:nvPr/>
        </p:nvSpPr>
        <p:spPr>
          <a:xfrm>
            <a:off x="7029391" y="2797422"/>
            <a:ext cx="9102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includes</a:t>
            </a:r>
            <a:endParaRPr b="1" sz="1300">
              <a:solidFill>
                <a:schemeClr val="accent6"/>
              </a:solidFill>
              <a:latin typeface="Helvetica Neue"/>
              <a:ea typeface="Helvetica Neue"/>
              <a:cs typeface="Helvetica Neue"/>
              <a:sym typeface="Helvetica Neue"/>
            </a:endParaRPr>
          </a:p>
        </p:txBody>
      </p:sp>
      <p:sp>
        <p:nvSpPr>
          <p:cNvPr id="253" name="Google Shape;253;p40"/>
          <p:cNvSpPr/>
          <p:nvPr/>
        </p:nvSpPr>
        <p:spPr>
          <a:xfrm>
            <a:off x="8034006" y="2797422"/>
            <a:ext cx="860700" cy="3576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350">
                <a:solidFill>
                  <a:schemeClr val="accent6"/>
                </a:solidFill>
                <a:latin typeface="DM Sans"/>
                <a:ea typeface="DM Sans"/>
                <a:cs typeface="DM Sans"/>
                <a:sym typeface="DM Sans"/>
              </a:rPr>
              <a:t>reverse</a:t>
            </a:r>
            <a:endParaRPr b="1" sz="1300">
              <a:solidFill>
                <a:schemeClr val="accent6"/>
              </a:solidFill>
              <a:latin typeface="Helvetica Neue"/>
              <a:ea typeface="Helvetica Neue"/>
              <a:cs typeface="Helvetica Neue"/>
              <a:sym typeface="Helvetica Neue"/>
            </a:endParaRPr>
          </a:p>
        </p:txBody>
      </p:sp>
      <p:sp>
        <p:nvSpPr>
          <p:cNvPr id="254" name="Google Shape;254;p40"/>
          <p:cNvSpPr txBox="1"/>
          <p:nvPr/>
        </p:nvSpPr>
        <p:spPr>
          <a:xfrm>
            <a:off x="492050" y="990525"/>
            <a:ext cx="8215500" cy="61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100">
                <a:solidFill>
                  <a:schemeClr val="lt1"/>
                </a:solidFill>
                <a:latin typeface="DM Sans"/>
                <a:ea typeface="DM Sans"/>
                <a:cs typeface="DM Sans"/>
                <a:sym typeface="DM Sans"/>
              </a:rPr>
              <a:t>Métodos de arrays (</a:t>
            </a:r>
            <a:r>
              <a:rPr b="1" lang="es" sz="3100" u="sng">
                <a:solidFill>
                  <a:srgbClr val="83AEFB"/>
                </a:solidFill>
                <a:latin typeface="DM Sans"/>
                <a:ea typeface="DM Sans"/>
                <a:cs typeface="DM Sans"/>
                <a:sym typeface="DM Sans"/>
                <a:hlinkClick r:id="rId4">
                  <a:extLst>
                    <a:ext uri="{A12FA001-AC4F-418D-AE19-62706E023703}">
                      <ahyp:hlinkClr val="tx"/>
                    </a:ext>
                  </a:extLst>
                </a:hlinkClick>
              </a:rPr>
              <a:t>link</a:t>
            </a:r>
            <a:r>
              <a:rPr b="1" lang="es" sz="3100">
                <a:solidFill>
                  <a:schemeClr val="lt1"/>
                </a:solidFill>
                <a:latin typeface="DM Sans"/>
                <a:ea typeface="DM Sans"/>
                <a:cs typeface="DM Sans"/>
                <a:sym typeface="DM Sans"/>
              </a:rPr>
              <a:t>)</a:t>
            </a:r>
            <a:endParaRPr b="1" sz="3100">
              <a:solidFill>
                <a:schemeClr val="lt1"/>
              </a:solidFill>
              <a:latin typeface="DM Sans"/>
              <a:ea typeface="DM Sans"/>
              <a:cs typeface="DM Sans"/>
              <a:sym typeface="DM Sans"/>
            </a:endParaRPr>
          </a:p>
        </p:txBody>
      </p:sp>
      <p:sp>
        <p:nvSpPr>
          <p:cNvPr id="255" name="Google Shape;255;p40"/>
          <p:cNvSpPr/>
          <p:nvPr/>
        </p:nvSpPr>
        <p:spPr>
          <a:xfrm>
            <a:off x="157650" y="1933928"/>
            <a:ext cx="860700" cy="769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s" sz="1100">
                <a:solidFill>
                  <a:srgbClr val="222222"/>
                </a:solidFill>
                <a:latin typeface="Helvetica Neue"/>
                <a:ea typeface="Helvetica Neue"/>
                <a:cs typeface="Helvetica Neue"/>
                <a:sym typeface="Helvetica Neue"/>
              </a:rPr>
              <a:t> </a:t>
            </a:r>
            <a:r>
              <a:rPr b="1" lang="es" sz="1100">
                <a:latin typeface="DM Sans"/>
                <a:ea typeface="DM Sans"/>
                <a:cs typeface="DM Sans"/>
                <a:sym typeface="DM Sans"/>
              </a:rPr>
              <a:t>longitud</a:t>
            </a:r>
            <a:endParaRPr b="1" sz="1100">
              <a:solidFill>
                <a:srgbClr val="222222"/>
              </a:solidFill>
              <a:latin typeface="Helvetica Neue"/>
              <a:ea typeface="Helvetica Neue"/>
              <a:cs typeface="Helvetica Neue"/>
              <a:sym typeface="Helvetica Neue"/>
            </a:endParaRPr>
          </a:p>
        </p:txBody>
      </p:sp>
      <p:sp>
        <p:nvSpPr>
          <p:cNvPr id="256" name="Google Shape;256;p40"/>
          <p:cNvSpPr/>
          <p:nvPr/>
        </p:nvSpPr>
        <p:spPr>
          <a:xfrm>
            <a:off x="1142195" y="1933928"/>
            <a:ext cx="860700" cy="769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100">
                <a:latin typeface="DM Sans"/>
                <a:ea typeface="DM Sans"/>
                <a:cs typeface="DM Sans"/>
                <a:sym typeface="DM Sans"/>
              </a:rPr>
              <a:t>agregar</a:t>
            </a:r>
            <a:endParaRPr b="1" sz="1100">
              <a:solidFill>
                <a:srgbClr val="222222"/>
              </a:solidFill>
              <a:latin typeface="Helvetica Neue"/>
              <a:ea typeface="Helvetica Neue"/>
              <a:cs typeface="Helvetica Neue"/>
              <a:sym typeface="Helvetica Neue"/>
            </a:endParaRPr>
          </a:p>
        </p:txBody>
      </p:sp>
      <p:sp>
        <p:nvSpPr>
          <p:cNvPr id="257" name="Google Shape;257;p40"/>
          <p:cNvSpPr/>
          <p:nvPr/>
        </p:nvSpPr>
        <p:spPr>
          <a:xfrm>
            <a:off x="2126739" y="1933928"/>
            <a:ext cx="860700" cy="769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100">
                <a:latin typeface="DM Sans"/>
                <a:ea typeface="DM Sans"/>
                <a:cs typeface="DM Sans"/>
                <a:sym typeface="DM Sans"/>
              </a:rPr>
              <a:t>quitar</a:t>
            </a:r>
            <a:endParaRPr b="1" sz="1100">
              <a:solidFill>
                <a:srgbClr val="222222"/>
              </a:solidFill>
              <a:latin typeface="Helvetica Neue"/>
              <a:ea typeface="Helvetica Neue"/>
              <a:cs typeface="Helvetica Neue"/>
              <a:sym typeface="Helvetica Neue"/>
            </a:endParaRPr>
          </a:p>
        </p:txBody>
      </p:sp>
      <p:sp>
        <p:nvSpPr>
          <p:cNvPr id="258" name="Google Shape;258;p40"/>
          <p:cNvSpPr/>
          <p:nvPr/>
        </p:nvSpPr>
        <p:spPr>
          <a:xfrm>
            <a:off x="3111284" y="1933928"/>
            <a:ext cx="860700" cy="769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100">
                <a:latin typeface="DM Sans"/>
                <a:ea typeface="DM Sans"/>
                <a:cs typeface="DM Sans"/>
                <a:sym typeface="DM Sans"/>
              </a:rPr>
              <a:t>juntar</a:t>
            </a:r>
            <a:endParaRPr b="1" sz="1100">
              <a:solidFill>
                <a:srgbClr val="222222"/>
              </a:solidFill>
              <a:latin typeface="Helvetica Neue"/>
              <a:ea typeface="Helvetica Neue"/>
              <a:cs typeface="Helvetica Neue"/>
              <a:sym typeface="Helvetica Neue"/>
            </a:endParaRPr>
          </a:p>
        </p:txBody>
      </p:sp>
      <p:sp>
        <p:nvSpPr>
          <p:cNvPr id="259" name="Google Shape;259;p40"/>
          <p:cNvSpPr/>
          <p:nvPr/>
        </p:nvSpPr>
        <p:spPr>
          <a:xfrm>
            <a:off x="4095828" y="1933928"/>
            <a:ext cx="910200" cy="769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100">
                <a:latin typeface="DM Sans"/>
                <a:ea typeface="DM Sans"/>
                <a:cs typeface="DM Sans"/>
                <a:sym typeface="DM Sans"/>
              </a:rPr>
              <a:t>combinar</a:t>
            </a:r>
            <a:endParaRPr b="1" sz="1100">
              <a:solidFill>
                <a:srgbClr val="222222"/>
              </a:solidFill>
              <a:latin typeface="Helvetica Neue"/>
              <a:ea typeface="Helvetica Neue"/>
              <a:cs typeface="Helvetica Neue"/>
              <a:sym typeface="Helvetica Neue"/>
            </a:endParaRPr>
          </a:p>
        </p:txBody>
      </p:sp>
      <p:sp>
        <p:nvSpPr>
          <p:cNvPr id="260" name="Google Shape;260;p40"/>
          <p:cNvSpPr/>
          <p:nvPr/>
        </p:nvSpPr>
        <p:spPr>
          <a:xfrm>
            <a:off x="5080373" y="1933928"/>
            <a:ext cx="860700" cy="769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100">
                <a:latin typeface="DM Sans"/>
                <a:ea typeface="DM Sans"/>
                <a:cs typeface="DM Sans"/>
                <a:sym typeface="DM Sans"/>
              </a:rPr>
              <a:t>cortar</a:t>
            </a:r>
            <a:endParaRPr b="1" sz="1100">
              <a:solidFill>
                <a:srgbClr val="222222"/>
              </a:solidFill>
              <a:latin typeface="Helvetica Neue"/>
              <a:ea typeface="Helvetica Neue"/>
              <a:cs typeface="Helvetica Neue"/>
              <a:sym typeface="Helvetica Neue"/>
            </a:endParaRPr>
          </a:p>
        </p:txBody>
      </p:sp>
      <p:sp>
        <p:nvSpPr>
          <p:cNvPr id="261" name="Google Shape;261;p40"/>
          <p:cNvSpPr/>
          <p:nvPr/>
        </p:nvSpPr>
        <p:spPr>
          <a:xfrm>
            <a:off x="6064917" y="1933928"/>
            <a:ext cx="860700" cy="769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100">
                <a:latin typeface="DM Sans"/>
                <a:ea typeface="DM Sans"/>
                <a:cs typeface="DM Sans"/>
                <a:sym typeface="DM Sans"/>
              </a:rPr>
              <a:t>obtener índice</a:t>
            </a:r>
            <a:endParaRPr b="1" sz="1100">
              <a:solidFill>
                <a:srgbClr val="222222"/>
              </a:solidFill>
              <a:latin typeface="Helvetica Neue"/>
              <a:ea typeface="Helvetica Neue"/>
              <a:cs typeface="Helvetica Neue"/>
              <a:sym typeface="Helvetica Neue"/>
            </a:endParaRPr>
          </a:p>
        </p:txBody>
      </p:sp>
      <p:sp>
        <p:nvSpPr>
          <p:cNvPr id="262" name="Google Shape;262;p40"/>
          <p:cNvSpPr/>
          <p:nvPr/>
        </p:nvSpPr>
        <p:spPr>
          <a:xfrm>
            <a:off x="7049462" y="1933928"/>
            <a:ext cx="910200" cy="769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100">
                <a:latin typeface="DM Sans"/>
                <a:ea typeface="DM Sans"/>
                <a:cs typeface="DM Sans"/>
                <a:sym typeface="DM Sans"/>
              </a:rPr>
              <a:t>verificar existencia</a:t>
            </a:r>
            <a:endParaRPr b="1" sz="1100">
              <a:latin typeface="DM Sans"/>
              <a:ea typeface="DM Sans"/>
              <a:cs typeface="DM Sans"/>
              <a:sym typeface="DM Sans"/>
            </a:endParaRPr>
          </a:p>
        </p:txBody>
      </p:sp>
      <p:sp>
        <p:nvSpPr>
          <p:cNvPr id="263" name="Google Shape;263;p40"/>
          <p:cNvSpPr/>
          <p:nvPr/>
        </p:nvSpPr>
        <p:spPr>
          <a:xfrm>
            <a:off x="8034006" y="1933928"/>
            <a:ext cx="860700" cy="769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100">
                <a:latin typeface="DM Sans"/>
                <a:ea typeface="DM Sans"/>
                <a:cs typeface="DM Sans"/>
                <a:sym typeface="DM Sans"/>
              </a:rPr>
              <a:t>invertir el orden</a:t>
            </a:r>
            <a:endParaRPr b="1" sz="1100">
              <a:solidFill>
                <a:srgbClr val="222222"/>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nvSpPr>
        <p:spPr>
          <a:xfrm>
            <a:off x="1473200" y="168300"/>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Practiquemos 💪💪💪</a:t>
            </a:r>
            <a:endParaRPr b="1" sz="3500">
              <a:solidFill>
                <a:srgbClr val="EAFF6A"/>
              </a:solidFill>
              <a:latin typeface="DM Sans"/>
              <a:ea typeface="DM Sans"/>
              <a:cs typeface="DM Sans"/>
              <a:sym typeface="DM Sans"/>
            </a:endParaRPr>
          </a:p>
        </p:txBody>
      </p:sp>
      <p:sp>
        <p:nvSpPr>
          <p:cNvPr id="269" name="Google Shape;269;p41"/>
          <p:cNvSpPr txBox="1"/>
          <p:nvPr/>
        </p:nvSpPr>
        <p:spPr>
          <a:xfrm>
            <a:off x="588425" y="1059200"/>
            <a:ext cx="7683300" cy="394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rgbClr val="B7B7B7"/>
                </a:solidFill>
                <a:latin typeface="DM Sans"/>
                <a:ea typeface="DM Sans"/>
                <a:cs typeface="DM Sans"/>
                <a:sym typeface="DM Sans"/>
              </a:rPr>
              <a:t>Nuestro profesor tiene una lista de alumnos, de dicha lista tiene que</a:t>
            </a:r>
            <a:endParaRPr sz="2400">
              <a:solidFill>
                <a:srgbClr val="B7B7B7"/>
              </a:solidFill>
              <a:latin typeface="DM Sans"/>
              <a:ea typeface="DM Sans"/>
              <a:cs typeface="DM Sans"/>
              <a:sym typeface="DM Sans"/>
            </a:endParaRPr>
          </a:p>
          <a:p>
            <a:pPr indent="-374650" lvl="0" marL="914400" rtl="0" algn="l">
              <a:spcBef>
                <a:spcPts val="1000"/>
              </a:spcBef>
              <a:spcAft>
                <a:spcPts val="0"/>
              </a:spcAft>
              <a:buClr>
                <a:schemeClr val="accent6"/>
              </a:buClr>
              <a:buSzPts val="2300"/>
              <a:buFont typeface="DM Sans"/>
              <a:buAutoNum type="arabicPeriod"/>
            </a:pPr>
            <a:r>
              <a:rPr lang="es" sz="2200">
                <a:solidFill>
                  <a:srgbClr val="B7B7B7"/>
                </a:solidFill>
                <a:latin typeface="DM Sans"/>
                <a:ea typeface="DM Sans"/>
                <a:cs typeface="DM Sans"/>
                <a:sym typeface="DM Sans"/>
              </a:rPr>
              <a:t>Evitar nombres duplicados</a:t>
            </a:r>
            <a:endParaRPr sz="2200">
              <a:solidFill>
                <a:srgbClr val="B7B7B7"/>
              </a:solidFill>
              <a:latin typeface="DM Sans"/>
              <a:ea typeface="DM Sans"/>
              <a:cs typeface="DM Sans"/>
              <a:sym typeface="DM Sans"/>
            </a:endParaRPr>
          </a:p>
          <a:p>
            <a:pPr indent="-374650" lvl="0" marL="914400" rtl="0" algn="l">
              <a:spcBef>
                <a:spcPts val="1000"/>
              </a:spcBef>
              <a:spcAft>
                <a:spcPts val="0"/>
              </a:spcAft>
              <a:buClr>
                <a:schemeClr val="accent6"/>
              </a:buClr>
              <a:buSzPts val="2300"/>
              <a:buFont typeface="DM Sans"/>
              <a:buAutoNum type="arabicPeriod"/>
            </a:pPr>
            <a:r>
              <a:rPr lang="es" sz="2200">
                <a:solidFill>
                  <a:srgbClr val="B7B7B7"/>
                </a:solidFill>
                <a:latin typeface="DM Sans"/>
                <a:ea typeface="DM Sans"/>
                <a:cs typeface="DM Sans"/>
                <a:sym typeface="DM Sans"/>
              </a:rPr>
              <a:t>Verificar si se encuentra Pepe en la lista</a:t>
            </a:r>
            <a:endParaRPr sz="2200">
              <a:solidFill>
                <a:srgbClr val="B7B7B7"/>
              </a:solidFill>
              <a:latin typeface="DM Sans"/>
              <a:ea typeface="DM Sans"/>
              <a:cs typeface="DM Sans"/>
              <a:sym typeface="DM Sans"/>
            </a:endParaRPr>
          </a:p>
          <a:p>
            <a:pPr indent="-374650" lvl="0" marL="914400" rtl="0" algn="l">
              <a:spcBef>
                <a:spcPts val="1000"/>
              </a:spcBef>
              <a:spcAft>
                <a:spcPts val="0"/>
              </a:spcAft>
              <a:buClr>
                <a:schemeClr val="accent6"/>
              </a:buClr>
              <a:buSzPts val="2300"/>
              <a:buFont typeface="DM Sans"/>
              <a:buAutoNum type="arabicPeriod"/>
            </a:pPr>
            <a:r>
              <a:rPr lang="es" sz="2200">
                <a:solidFill>
                  <a:srgbClr val="B7B7B7"/>
                </a:solidFill>
                <a:latin typeface="DM Sans"/>
                <a:ea typeface="DM Sans"/>
                <a:cs typeface="DM Sans"/>
                <a:sym typeface="DM Sans"/>
              </a:rPr>
              <a:t>Agregar 3 nuevos alumnos</a:t>
            </a:r>
            <a:endParaRPr sz="2200">
              <a:solidFill>
                <a:srgbClr val="B7B7B7"/>
              </a:solidFill>
              <a:latin typeface="DM Sans"/>
              <a:ea typeface="DM Sans"/>
              <a:cs typeface="DM Sans"/>
              <a:sym typeface="DM Sans"/>
            </a:endParaRPr>
          </a:p>
          <a:p>
            <a:pPr indent="-374650" lvl="0" marL="914400" rtl="0" algn="l">
              <a:spcBef>
                <a:spcPts val="1000"/>
              </a:spcBef>
              <a:spcAft>
                <a:spcPts val="0"/>
              </a:spcAft>
              <a:buClr>
                <a:schemeClr val="accent6"/>
              </a:buClr>
              <a:buSzPts val="2300"/>
              <a:buFont typeface="DM Sans"/>
              <a:buAutoNum type="arabicPeriod"/>
            </a:pPr>
            <a:r>
              <a:rPr lang="es" sz="2200">
                <a:solidFill>
                  <a:srgbClr val="B7B7B7"/>
                </a:solidFill>
                <a:latin typeface="DM Sans"/>
                <a:ea typeface="DM Sans"/>
                <a:cs typeface="DM Sans"/>
                <a:sym typeface="DM Sans"/>
              </a:rPr>
              <a:t>Hacer una lista numeradas de los alumnos</a:t>
            </a:r>
            <a:endParaRPr sz="2200">
              <a:solidFill>
                <a:srgbClr val="B7B7B7"/>
              </a:solidFill>
              <a:latin typeface="DM Sans"/>
              <a:ea typeface="DM Sans"/>
              <a:cs typeface="DM Sans"/>
              <a:sym typeface="DM Sans"/>
            </a:endParaRPr>
          </a:p>
          <a:p>
            <a:pPr indent="-374650" lvl="0" marL="914400" rtl="0" algn="l">
              <a:spcBef>
                <a:spcPts val="1000"/>
              </a:spcBef>
              <a:spcAft>
                <a:spcPts val="0"/>
              </a:spcAft>
              <a:buClr>
                <a:schemeClr val="accent6"/>
              </a:buClr>
              <a:buSzPts val="2300"/>
              <a:buFont typeface="DM Sans"/>
              <a:buAutoNum type="arabicPeriod"/>
            </a:pPr>
            <a:r>
              <a:rPr lang="es" sz="2200">
                <a:solidFill>
                  <a:srgbClr val="B7B7B7"/>
                </a:solidFill>
                <a:latin typeface="DM Sans"/>
                <a:ea typeface="DM Sans"/>
                <a:cs typeface="DM Sans"/>
                <a:sym typeface="DM Sans"/>
              </a:rPr>
              <a:t>Eliminar un nombre de la lista</a:t>
            </a:r>
            <a:endParaRPr sz="2200">
              <a:solidFill>
                <a:srgbClr val="B7B7B7"/>
              </a:solidFill>
              <a:latin typeface="DM Sans"/>
              <a:ea typeface="DM Sans"/>
              <a:cs typeface="DM Sans"/>
              <a:sym typeface="DM Sans"/>
            </a:endParaRPr>
          </a:p>
          <a:p>
            <a:pPr indent="0" lvl="0" marL="0" rtl="0" algn="l">
              <a:spcBef>
                <a:spcPts val="1000"/>
              </a:spcBef>
              <a:spcAft>
                <a:spcPts val="0"/>
              </a:spcAft>
              <a:buNone/>
            </a:pPr>
            <a:r>
              <a:t/>
            </a:r>
            <a:endParaRPr b="1" sz="900">
              <a:solidFill>
                <a:srgbClr val="B7B7B7"/>
              </a:solidFill>
              <a:latin typeface="Helvetica Neue"/>
              <a:ea typeface="Helvetica Neue"/>
              <a:cs typeface="Helvetica Neue"/>
              <a:sym typeface="Helvetica Neue"/>
            </a:endParaRPr>
          </a:p>
          <a:p>
            <a:pPr indent="0" lvl="0" marL="0" rtl="0" algn="l">
              <a:spcBef>
                <a:spcPts val="1000"/>
              </a:spcBef>
              <a:spcAft>
                <a:spcPts val="1000"/>
              </a:spcAft>
              <a:buNone/>
            </a:pPr>
            <a:r>
              <a:rPr b="1" lang="es">
                <a:solidFill>
                  <a:srgbClr val="B7B7B7"/>
                </a:solidFill>
                <a:latin typeface="Helvetica Neue"/>
                <a:ea typeface="Helvetica Neue"/>
                <a:cs typeface="Helvetica Neue"/>
                <a:sym typeface="Helvetica Neue"/>
              </a:rPr>
              <a:t>ver</a:t>
            </a:r>
            <a:r>
              <a:rPr b="1" lang="es" sz="1000">
                <a:solidFill>
                  <a:srgbClr val="B7B7B7"/>
                </a:solidFill>
                <a:latin typeface="Helvetica Neue"/>
                <a:ea typeface="Helvetica Neue"/>
                <a:cs typeface="Helvetica Neue"/>
                <a:sym typeface="Helvetica Neue"/>
              </a:rPr>
              <a:t> </a:t>
            </a:r>
            <a:r>
              <a:rPr b="1" i="1" lang="es">
                <a:solidFill>
                  <a:schemeClr val="accent5"/>
                </a:solidFill>
                <a:latin typeface="Helvetica Neue"/>
                <a:ea typeface="Helvetica Neue"/>
                <a:cs typeface="Helvetica Neue"/>
                <a:sym typeface="Helvetica Neue"/>
              </a:rPr>
              <a:t>arrays_2.js</a:t>
            </a:r>
            <a:endParaRPr b="1" i="1">
              <a:solidFill>
                <a:schemeClr val="accent5"/>
              </a:solidFill>
              <a:latin typeface="Helvetica Neue"/>
              <a:ea typeface="Helvetica Neue"/>
              <a:cs typeface="Helvetica Neue"/>
              <a:sym typeface="Helvetica Neue"/>
            </a:endParaRPr>
          </a:p>
        </p:txBody>
      </p:sp>
      <p:grpSp>
        <p:nvGrpSpPr>
          <p:cNvPr id="270" name="Google Shape;270;p41"/>
          <p:cNvGrpSpPr/>
          <p:nvPr/>
        </p:nvGrpSpPr>
        <p:grpSpPr>
          <a:xfrm>
            <a:off x="501401" y="98998"/>
            <a:ext cx="738900" cy="738900"/>
            <a:chOff x="473351" y="619523"/>
            <a:chExt cx="738900" cy="738900"/>
          </a:xfrm>
        </p:grpSpPr>
        <p:sp>
          <p:nvSpPr>
            <p:cNvPr id="271" name="Google Shape;271;p4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278" name="Google Shape;278;p4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nvSpPr>
        <p:spPr>
          <a:xfrm>
            <a:off x="137843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Arrays de objetos</a:t>
            </a:r>
            <a:endParaRPr b="1" sz="4000">
              <a:solidFill>
                <a:srgbClr val="EAFF6A"/>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nvSpPr>
        <p:spPr>
          <a:xfrm>
            <a:off x="1461300" y="2252975"/>
            <a:ext cx="6221400" cy="97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ARRAYS</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rPr b="1" lang="es" sz="1700">
                <a:solidFill>
                  <a:srgbClr val="EAFF6A"/>
                </a:solidFill>
                <a:latin typeface="DM Sans"/>
                <a:ea typeface="DM Sans"/>
                <a:cs typeface="DM Sans"/>
                <a:sym typeface="DM Sans"/>
              </a:rPr>
              <a:t>y . . . .</a:t>
            </a:r>
            <a:endParaRPr b="1" sz="1700">
              <a:solidFill>
                <a:srgbClr val="EAFF6A"/>
              </a:solidFill>
              <a:latin typeface="DM Sans"/>
              <a:ea typeface="DM Sans"/>
              <a:cs typeface="DM Sans"/>
              <a:sym typeface="DM Sans"/>
            </a:endParaRPr>
          </a:p>
        </p:txBody>
      </p:sp>
      <p:sp>
        <p:nvSpPr>
          <p:cNvPr id="61" name="Google Shape;61;p1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06.</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nvSpPr>
        <p:spPr>
          <a:xfrm>
            <a:off x="184350" y="144375"/>
            <a:ext cx="8193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Dijimos que </a:t>
            </a:r>
            <a:r>
              <a:rPr b="1" lang="es" sz="4000">
                <a:solidFill>
                  <a:schemeClr val="dk1"/>
                </a:solidFill>
                <a:latin typeface="DM Sans"/>
                <a:ea typeface="DM Sans"/>
                <a:cs typeface="DM Sans"/>
                <a:sym typeface="DM Sans"/>
              </a:rPr>
              <a:t>podíamos</a:t>
            </a:r>
            <a:r>
              <a:rPr b="1" lang="es" sz="4000">
                <a:solidFill>
                  <a:schemeClr val="dk1"/>
                </a:solidFill>
                <a:latin typeface="DM Sans"/>
                <a:ea typeface="DM Sans"/>
                <a:cs typeface="DM Sans"/>
                <a:sym typeface="DM Sans"/>
              </a:rPr>
              <a:t> meter de todo, metamos objetos 🤩</a:t>
            </a:r>
            <a:endParaRPr b="1" sz="4000">
              <a:solidFill>
                <a:schemeClr val="dk1"/>
              </a:solidFill>
              <a:latin typeface="DM Sans"/>
              <a:ea typeface="DM Sans"/>
              <a:cs typeface="DM Sans"/>
              <a:sym typeface="DM Sans"/>
            </a:endParaRPr>
          </a:p>
        </p:txBody>
      </p:sp>
      <p:sp>
        <p:nvSpPr>
          <p:cNvPr id="289" name="Google Shape;289;p44"/>
          <p:cNvSpPr txBox="1"/>
          <p:nvPr/>
        </p:nvSpPr>
        <p:spPr>
          <a:xfrm>
            <a:off x="4403700" y="1745650"/>
            <a:ext cx="4438200" cy="16161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s" sz="1550">
                <a:latin typeface="DM Sans"/>
                <a:ea typeface="DM Sans"/>
                <a:cs typeface="DM Sans"/>
                <a:sym typeface="DM Sans"/>
              </a:rPr>
              <a:t>Recordemos que nosotros podemos </a:t>
            </a:r>
            <a:r>
              <a:rPr b="1" lang="es" sz="1550">
                <a:latin typeface="DM Sans"/>
                <a:ea typeface="DM Sans"/>
                <a:cs typeface="DM Sans"/>
                <a:sym typeface="DM Sans"/>
              </a:rPr>
              <a:t>meter todo tipo de datos en nuestro array</a:t>
            </a:r>
            <a:r>
              <a:rPr lang="es" sz="1550">
                <a:latin typeface="DM Sans"/>
                <a:ea typeface="DM Sans"/>
                <a:cs typeface="DM Sans"/>
                <a:sym typeface="DM Sans"/>
              </a:rPr>
              <a:t> (incluso de forma combinada), entonces, si, efectivamente </a:t>
            </a:r>
            <a:r>
              <a:rPr b="1" lang="es" sz="1550">
                <a:solidFill>
                  <a:srgbClr val="FF0000"/>
                </a:solidFill>
                <a:latin typeface="DM Sans"/>
                <a:ea typeface="DM Sans"/>
                <a:cs typeface="DM Sans"/>
                <a:sym typeface="DM Sans"/>
              </a:rPr>
              <a:t>podemos meter objetos en nuestro array, hasta podemos meter otro array en nuestro array!</a:t>
            </a:r>
            <a:endParaRPr b="1" sz="1550">
              <a:solidFill>
                <a:srgbClr val="FF0000"/>
              </a:solidFill>
              <a:highlight>
                <a:schemeClr val="accent4"/>
              </a:highlight>
              <a:latin typeface="DM Sans"/>
              <a:ea typeface="DM Sans"/>
              <a:cs typeface="DM Sans"/>
              <a:sym typeface="DM Sans"/>
            </a:endParaRPr>
          </a:p>
        </p:txBody>
      </p:sp>
      <p:pic>
        <p:nvPicPr>
          <p:cNvPr id="290" name="Google Shape;290;p44"/>
          <p:cNvPicPr preferRelativeResize="0"/>
          <p:nvPr/>
        </p:nvPicPr>
        <p:blipFill>
          <a:blip r:embed="rId3">
            <a:alphaModFix/>
          </a:blip>
          <a:stretch>
            <a:fillRect/>
          </a:stretch>
        </p:blipFill>
        <p:spPr>
          <a:xfrm>
            <a:off x="227600" y="1555450"/>
            <a:ext cx="4061949" cy="2996100"/>
          </a:xfrm>
          <a:prstGeom prst="rect">
            <a:avLst/>
          </a:prstGeom>
          <a:noFill/>
          <a:ln>
            <a:noFill/>
          </a:ln>
        </p:spPr>
      </p:pic>
      <p:pic>
        <p:nvPicPr>
          <p:cNvPr id="291" name="Google Shape;291;p44"/>
          <p:cNvPicPr preferRelativeResize="0"/>
          <p:nvPr/>
        </p:nvPicPr>
        <p:blipFill>
          <a:blip r:embed="rId4">
            <a:alphaModFix/>
          </a:blip>
          <a:stretch>
            <a:fillRect/>
          </a:stretch>
        </p:blipFill>
        <p:spPr>
          <a:xfrm>
            <a:off x="2891124" y="3806488"/>
            <a:ext cx="4660275" cy="1248775"/>
          </a:xfrm>
          <a:prstGeom prst="rect">
            <a:avLst/>
          </a:prstGeom>
          <a:noFill/>
          <a:ln>
            <a:noFill/>
          </a:ln>
        </p:spPr>
      </p:pic>
      <p:pic>
        <p:nvPicPr>
          <p:cNvPr id="292" name="Google Shape;292;p44"/>
          <p:cNvPicPr preferRelativeResize="0"/>
          <p:nvPr/>
        </p:nvPicPr>
        <p:blipFill>
          <a:blip r:embed="rId5">
            <a:alphaModFix/>
          </a:blip>
          <a:stretch>
            <a:fillRect/>
          </a:stretch>
        </p:blipFill>
        <p:spPr>
          <a:xfrm>
            <a:off x="7599502" y="3563863"/>
            <a:ext cx="1482729" cy="149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5"/>
          <p:cNvSpPr txBox="1"/>
          <p:nvPr/>
        </p:nvSpPr>
        <p:spPr>
          <a:xfrm>
            <a:off x="237325" y="192175"/>
            <a:ext cx="81930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accent4"/>
                </a:solidFill>
                <a:latin typeface="DM Sans"/>
                <a:ea typeface="DM Sans"/>
                <a:cs typeface="DM Sans"/>
                <a:sym typeface="DM Sans"/>
              </a:rPr>
              <a:t>for (... of array) </a:t>
            </a:r>
            <a:endParaRPr b="1" sz="3700">
              <a:solidFill>
                <a:schemeClr val="accent4"/>
              </a:solidFill>
              <a:latin typeface="DM Sans"/>
              <a:ea typeface="DM Sans"/>
              <a:cs typeface="DM Sans"/>
              <a:sym typeface="DM Sans"/>
            </a:endParaRPr>
          </a:p>
          <a:p>
            <a:pPr indent="0" lvl="0" marL="0" rtl="0" algn="l">
              <a:lnSpc>
                <a:spcPct val="90000"/>
              </a:lnSpc>
              <a:spcBef>
                <a:spcPts val="0"/>
              </a:spcBef>
              <a:spcAft>
                <a:spcPts val="0"/>
              </a:spcAft>
              <a:buNone/>
            </a:pPr>
            <a:r>
              <a:rPr b="1" lang="es" sz="3700">
                <a:solidFill>
                  <a:schemeClr val="dk1"/>
                </a:solidFill>
                <a:latin typeface="DM Sans"/>
                <a:ea typeface="DM Sans"/>
                <a:cs typeface="DM Sans"/>
                <a:sym typeface="DM Sans"/>
              </a:rPr>
              <a:t>(una variante del for  para arrays)</a:t>
            </a:r>
            <a:endParaRPr b="1" sz="3700">
              <a:solidFill>
                <a:schemeClr val="dk1"/>
              </a:solidFill>
              <a:latin typeface="DM Sans"/>
              <a:ea typeface="DM Sans"/>
              <a:cs typeface="DM Sans"/>
              <a:sym typeface="DM Sans"/>
            </a:endParaRPr>
          </a:p>
        </p:txBody>
      </p:sp>
      <p:sp>
        <p:nvSpPr>
          <p:cNvPr id="298" name="Google Shape;298;p45"/>
          <p:cNvSpPr txBox="1"/>
          <p:nvPr/>
        </p:nvSpPr>
        <p:spPr>
          <a:xfrm>
            <a:off x="168350" y="1572800"/>
            <a:ext cx="2421000" cy="32325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s" sz="1650">
                <a:latin typeface="DM Sans"/>
                <a:ea typeface="DM Sans"/>
                <a:cs typeface="DM Sans"/>
                <a:sym typeface="DM Sans"/>
              </a:rPr>
              <a:t>La sentencia </a:t>
            </a:r>
            <a:r>
              <a:rPr b="1" lang="es" sz="1650">
                <a:latin typeface="DM Sans"/>
                <a:ea typeface="DM Sans"/>
                <a:cs typeface="DM Sans"/>
                <a:sym typeface="DM Sans"/>
              </a:rPr>
              <a:t>for...of</a:t>
            </a:r>
            <a:r>
              <a:rPr lang="es" sz="1650">
                <a:latin typeface="DM Sans"/>
                <a:ea typeface="DM Sans"/>
                <a:cs typeface="DM Sans"/>
                <a:sym typeface="DM Sans"/>
              </a:rPr>
              <a:t> permite </a:t>
            </a:r>
            <a:r>
              <a:rPr lang="es" sz="1650">
                <a:highlight>
                  <a:schemeClr val="accent6"/>
                </a:highlight>
                <a:latin typeface="DM Sans"/>
                <a:ea typeface="DM Sans"/>
                <a:cs typeface="DM Sans"/>
                <a:sym typeface="DM Sans"/>
              </a:rPr>
              <a:t>recorrer </a:t>
            </a:r>
            <a:r>
              <a:rPr lang="es" sz="1650">
                <a:latin typeface="DM Sans"/>
                <a:ea typeface="DM Sans"/>
                <a:cs typeface="DM Sans"/>
                <a:sym typeface="DM Sans"/>
              </a:rPr>
              <a:t>un array ejecutando un bloque de código por cada elemento del objeto.</a:t>
            </a:r>
            <a:endParaRPr sz="1650">
              <a:latin typeface="DM Sans"/>
              <a:ea typeface="DM Sans"/>
              <a:cs typeface="DM Sans"/>
              <a:sym typeface="DM Sans"/>
            </a:endParaRPr>
          </a:p>
          <a:p>
            <a:pPr indent="0" lvl="0" marL="0" marR="0" rtl="0" algn="l">
              <a:spcBef>
                <a:spcPts val="0"/>
              </a:spcBef>
              <a:spcAft>
                <a:spcPts val="0"/>
              </a:spcAft>
              <a:buNone/>
            </a:pPr>
            <a:r>
              <a:t/>
            </a:r>
            <a:endParaRPr sz="1650">
              <a:latin typeface="DM Sans"/>
              <a:ea typeface="DM Sans"/>
              <a:cs typeface="DM Sans"/>
              <a:sym typeface="DM Sans"/>
            </a:endParaRPr>
          </a:p>
          <a:p>
            <a:pPr indent="0" lvl="0" marL="0" marR="0" rtl="0" algn="l">
              <a:spcBef>
                <a:spcPts val="0"/>
              </a:spcBef>
              <a:spcAft>
                <a:spcPts val="0"/>
              </a:spcAft>
              <a:buNone/>
            </a:pPr>
            <a:r>
              <a:rPr lang="es" sz="1650">
                <a:latin typeface="DM Sans"/>
                <a:ea typeface="DM Sans"/>
                <a:cs typeface="DM Sans"/>
                <a:sym typeface="DM Sans"/>
              </a:rPr>
              <a:t>Tiene la </a:t>
            </a:r>
            <a:r>
              <a:rPr b="1" lang="es" sz="1650">
                <a:solidFill>
                  <a:srgbClr val="6AA84F"/>
                </a:solidFill>
                <a:latin typeface="DM Sans"/>
                <a:ea typeface="DM Sans"/>
                <a:cs typeface="DM Sans"/>
                <a:sym typeface="DM Sans"/>
              </a:rPr>
              <a:t>ventaja </a:t>
            </a:r>
            <a:r>
              <a:rPr lang="es" sz="1650">
                <a:latin typeface="DM Sans"/>
                <a:ea typeface="DM Sans"/>
                <a:cs typeface="DM Sans"/>
                <a:sym typeface="DM Sans"/>
              </a:rPr>
              <a:t>de redactarlo muy </a:t>
            </a:r>
            <a:r>
              <a:rPr lang="es" sz="1650">
                <a:latin typeface="DM Sans"/>
                <a:ea typeface="DM Sans"/>
                <a:cs typeface="DM Sans"/>
                <a:sym typeface="DM Sans"/>
              </a:rPr>
              <a:t>fácilmente</a:t>
            </a:r>
            <a:r>
              <a:rPr lang="es" sz="1650">
                <a:latin typeface="DM Sans"/>
                <a:ea typeface="DM Sans"/>
                <a:cs typeface="DM Sans"/>
                <a:sym typeface="DM Sans"/>
              </a:rPr>
              <a:t>, pero la </a:t>
            </a:r>
            <a:r>
              <a:rPr b="1" lang="es" sz="1650">
                <a:solidFill>
                  <a:srgbClr val="FF0000"/>
                </a:solidFill>
                <a:latin typeface="DM Sans"/>
                <a:ea typeface="DM Sans"/>
                <a:cs typeface="DM Sans"/>
                <a:sym typeface="DM Sans"/>
              </a:rPr>
              <a:t>desventaja </a:t>
            </a:r>
            <a:r>
              <a:rPr lang="es" sz="1650">
                <a:latin typeface="DM Sans"/>
                <a:ea typeface="DM Sans"/>
                <a:cs typeface="DM Sans"/>
                <a:sym typeface="DM Sans"/>
              </a:rPr>
              <a:t>de perder el contador.</a:t>
            </a:r>
            <a:endParaRPr sz="1650">
              <a:latin typeface="DM Sans"/>
              <a:ea typeface="DM Sans"/>
              <a:cs typeface="DM Sans"/>
              <a:sym typeface="DM Sans"/>
            </a:endParaRPr>
          </a:p>
        </p:txBody>
      </p:sp>
      <p:pic>
        <p:nvPicPr>
          <p:cNvPr id="299" name="Google Shape;299;p45"/>
          <p:cNvPicPr preferRelativeResize="0"/>
          <p:nvPr/>
        </p:nvPicPr>
        <p:blipFill>
          <a:blip r:embed="rId3">
            <a:alphaModFix/>
          </a:blip>
          <a:stretch>
            <a:fillRect/>
          </a:stretch>
        </p:blipFill>
        <p:spPr>
          <a:xfrm>
            <a:off x="2718050" y="1612875"/>
            <a:ext cx="6296025" cy="2914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nvSpPr>
        <p:spPr>
          <a:xfrm>
            <a:off x="1442838" y="2124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Practiquemos 💪💪💪</a:t>
            </a:r>
            <a:endParaRPr b="1" sz="3500">
              <a:solidFill>
                <a:srgbClr val="EAFF6A"/>
              </a:solidFill>
              <a:latin typeface="DM Sans"/>
              <a:ea typeface="DM Sans"/>
              <a:cs typeface="DM Sans"/>
              <a:sym typeface="DM Sans"/>
            </a:endParaRPr>
          </a:p>
        </p:txBody>
      </p:sp>
      <p:sp>
        <p:nvSpPr>
          <p:cNvPr id="305" name="Google Shape;305;p46"/>
          <p:cNvSpPr txBox="1"/>
          <p:nvPr/>
        </p:nvSpPr>
        <p:spPr>
          <a:xfrm>
            <a:off x="531763" y="1072850"/>
            <a:ext cx="7681200" cy="386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En nuestro sistema de productos, queremos </a:t>
            </a:r>
            <a:endParaRPr sz="2500">
              <a:solidFill>
                <a:srgbClr val="B7B7B7"/>
              </a:solidFill>
              <a:latin typeface="DM Sans"/>
              <a:ea typeface="DM Sans"/>
              <a:cs typeface="DM Sans"/>
              <a:sym typeface="DM Sans"/>
            </a:endParaRPr>
          </a:p>
          <a:p>
            <a:pPr indent="-387350" lvl="0" marL="914400" rtl="0" algn="l">
              <a:spcBef>
                <a:spcPts val="1000"/>
              </a:spcBef>
              <a:spcAft>
                <a:spcPts val="0"/>
              </a:spcAft>
              <a:buClr>
                <a:schemeClr val="accent6"/>
              </a:buClr>
              <a:buSzPts val="2500"/>
              <a:buFont typeface="DM Sans"/>
              <a:buAutoNum type="arabicPeriod"/>
            </a:pPr>
            <a:r>
              <a:rPr lang="es" sz="2500">
                <a:solidFill>
                  <a:srgbClr val="B7B7B7"/>
                </a:solidFill>
                <a:latin typeface="DM Sans"/>
                <a:ea typeface="DM Sans"/>
                <a:cs typeface="DM Sans"/>
                <a:sym typeface="DM Sans"/>
              </a:rPr>
              <a:t>Verificar si los productos </a:t>
            </a:r>
            <a:r>
              <a:rPr lang="es" sz="2500">
                <a:solidFill>
                  <a:srgbClr val="B7B7B7"/>
                </a:solidFill>
                <a:latin typeface="DM Sans"/>
                <a:ea typeface="DM Sans"/>
                <a:cs typeface="DM Sans"/>
                <a:sym typeface="DM Sans"/>
              </a:rPr>
              <a:t>están</a:t>
            </a:r>
            <a:r>
              <a:rPr lang="es" sz="2500">
                <a:solidFill>
                  <a:srgbClr val="B7B7B7"/>
                </a:solidFill>
                <a:latin typeface="DM Sans"/>
                <a:ea typeface="DM Sans"/>
                <a:cs typeface="DM Sans"/>
                <a:sym typeface="DM Sans"/>
              </a:rPr>
              <a:t> en stock</a:t>
            </a:r>
            <a:endParaRPr sz="2500">
              <a:solidFill>
                <a:srgbClr val="B7B7B7"/>
              </a:solidFill>
              <a:latin typeface="DM Sans"/>
              <a:ea typeface="DM Sans"/>
              <a:cs typeface="DM Sans"/>
              <a:sym typeface="DM Sans"/>
            </a:endParaRPr>
          </a:p>
          <a:p>
            <a:pPr indent="-387350" lvl="1" marL="1371600" rtl="0" algn="l">
              <a:spcBef>
                <a:spcPts val="1000"/>
              </a:spcBef>
              <a:spcAft>
                <a:spcPts val="0"/>
              </a:spcAft>
              <a:buClr>
                <a:schemeClr val="accent6"/>
              </a:buClr>
              <a:buSzPts val="2500"/>
              <a:buFont typeface="DM Sans"/>
              <a:buAutoNum type="alphaLcPeriod"/>
            </a:pPr>
            <a:r>
              <a:rPr lang="es" sz="2500">
                <a:solidFill>
                  <a:srgbClr val="B7B7B7"/>
                </a:solidFill>
                <a:latin typeface="DM Sans"/>
                <a:ea typeface="DM Sans"/>
                <a:cs typeface="DM Sans"/>
                <a:sym typeface="DM Sans"/>
              </a:rPr>
              <a:t>Si no tienen stock, entonces eliminarlos del sistema</a:t>
            </a:r>
            <a:endParaRPr sz="2500">
              <a:solidFill>
                <a:srgbClr val="B7B7B7"/>
              </a:solidFill>
              <a:latin typeface="DM Sans"/>
              <a:ea typeface="DM Sans"/>
              <a:cs typeface="DM Sans"/>
              <a:sym typeface="DM Sans"/>
            </a:endParaRPr>
          </a:p>
          <a:p>
            <a:pPr indent="-387350" lvl="0" marL="914400" rtl="0" algn="l">
              <a:spcBef>
                <a:spcPts val="1000"/>
              </a:spcBef>
              <a:spcAft>
                <a:spcPts val="0"/>
              </a:spcAft>
              <a:buClr>
                <a:schemeClr val="accent6"/>
              </a:buClr>
              <a:buSzPts val="2500"/>
              <a:buFont typeface="DM Sans"/>
              <a:buAutoNum type="arabicPeriod"/>
            </a:pPr>
            <a:r>
              <a:rPr lang="es" sz="2500">
                <a:solidFill>
                  <a:srgbClr val="B7B7B7"/>
                </a:solidFill>
                <a:latin typeface="DM Sans"/>
                <a:ea typeface="DM Sans"/>
                <a:cs typeface="DM Sans"/>
                <a:sym typeface="DM Sans"/>
              </a:rPr>
              <a:t>Redondear los precios (hacia abajo)</a:t>
            </a:r>
            <a:endParaRPr sz="2500">
              <a:solidFill>
                <a:srgbClr val="B7B7B7"/>
              </a:solidFill>
              <a:latin typeface="DM Sans"/>
              <a:ea typeface="DM Sans"/>
              <a:cs typeface="DM Sans"/>
              <a:sym typeface="DM Sans"/>
            </a:endParaRPr>
          </a:p>
          <a:p>
            <a:pPr indent="-387350" lvl="0" marL="914400" rtl="0" algn="l">
              <a:spcBef>
                <a:spcPts val="1000"/>
              </a:spcBef>
              <a:spcAft>
                <a:spcPts val="0"/>
              </a:spcAft>
              <a:buClr>
                <a:schemeClr val="accent6"/>
              </a:buClr>
              <a:buSzPts val="2500"/>
              <a:buFont typeface="DM Sans"/>
              <a:buAutoNum type="arabicPeriod"/>
            </a:pPr>
            <a:r>
              <a:rPr lang="es" sz="2500">
                <a:solidFill>
                  <a:srgbClr val="B7B7B7"/>
                </a:solidFill>
                <a:latin typeface="DM Sans"/>
                <a:ea typeface="DM Sans"/>
                <a:cs typeface="DM Sans"/>
                <a:sym typeface="DM Sans"/>
              </a:rPr>
              <a:t>Agregar X cantidad de productos nuevos</a:t>
            </a:r>
            <a:endParaRPr sz="2500">
              <a:solidFill>
                <a:srgbClr val="B7B7B7"/>
              </a:solidFill>
              <a:latin typeface="DM Sans"/>
              <a:ea typeface="DM Sans"/>
              <a:cs typeface="DM Sans"/>
              <a:sym typeface="DM Sans"/>
            </a:endParaRPr>
          </a:p>
          <a:p>
            <a:pPr indent="0" lvl="0" marL="457200" rtl="0" algn="l">
              <a:spcBef>
                <a:spcPts val="1000"/>
              </a:spcBef>
              <a:spcAft>
                <a:spcPts val="0"/>
              </a:spcAft>
              <a:buNone/>
            </a:pPr>
            <a:r>
              <a:t/>
            </a:r>
            <a:endParaRPr sz="2500">
              <a:solidFill>
                <a:srgbClr val="B7B7B7"/>
              </a:solidFill>
              <a:latin typeface="DM Sans"/>
              <a:ea typeface="DM Sans"/>
              <a:cs typeface="DM Sans"/>
              <a:sym typeface="DM Sans"/>
            </a:endParaRPr>
          </a:p>
          <a:p>
            <a:pPr indent="0" lvl="0" marL="0" rtl="0" algn="l">
              <a:spcBef>
                <a:spcPts val="1000"/>
              </a:spcBef>
              <a:spcAft>
                <a:spcPts val="1000"/>
              </a:spcAft>
              <a:buNone/>
            </a:pPr>
            <a:r>
              <a:rPr i="1" lang="es">
                <a:solidFill>
                  <a:schemeClr val="lt2"/>
                </a:solidFill>
                <a:latin typeface="DM Sans"/>
                <a:ea typeface="DM Sans"/>
                <a:cs typeface="DM Sans"/>
                <a:sym typeface="DM Sans"/>
              </a:rPr>
              <a:t>ver</a:t>
            </a:r>
            <a:r>
              <a:rPr i="1" lang="es">
                <a:solidFill>
                  <a:schemeClr val="accent5"/>
                </a:solidFill>
                <a:latin typeface="DM Sans"/>
                <a:ea typeface="DM Sans"/>
                <a:cs typeface="DM Sans"/>
                <a:sym typeface="DM Sans"/>
              </a:rPr>
              <a:t> </a:t>
            </a:r>
            <a:r>
              <a:rPr b="1" i="1" lang="es">
                <a:solidFill>
                  <a:schemeClr val="accent5"/>
                </a:solidFill>
                <a:latin typeface="DM Sans"/>
                <a:ea typeface="DM Sans"/>
                <a:cs typeface="DM Sans"/>
                <a:sym typeface="DM Sans"/>
              </a:rPr>
              <a:t>arrays_3.js</a:t>
            </a:r>
            <a:endParaRPr b="1" i="1">
              <a:solidFill>
                <a:schemeClr val="accent5"/>
              </a:solidFill>
              <a:latin typeface="DM Sans"/>
              <a:ea typeface="DM Sans"/>
              <a:cs typeface="DM Sans"/>
              <a:sym typeface="DM Sans"/>
            </a:endParaRPr>
          </a:p>
        </p:txBody>
      </p:sp>
      <p:grpSp>
        <p:nvGrpSpPr>
          <p:cNvPr id="306" name="Google Shape;306;p46"/>
          <p:cNvGrpSpPr/>
          <p:nvPr/>
        </p:nvGrpSpPr>
        <p:grpSpPr>
          <a:xfrm>
            <a:off x="475501" y="177773"/>
            <a:ext cx="738900" cy="738900"/>
            <a:chOff x="473351" y="619523"/>
            <a:chExt cx="738900" cy="738900"/>
          </a:xfrm>
        </p:grpSpPr>
        <p:sp>
          <p:nvSpPr>
            <p:cNvPr id="307" name="Google Shape;307;p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4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315" name="Google Shape;315;p47"/>
          <p:cNvSpPr/>
          <p:nvPr/>
        </p:nvSpPr>
        <p:spPr>
          <a:xfrm>
            <a:off x="3781428" y="978652"/>
            <a:ext cx="1233300" cy="448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Definición y declaración</a:t>
            </a:r>
            <a:endParaRPr sz="1200">
              <a:solidFill>
                <a:srgbClr val="222222"/>
              </a:solidFill>
              <a:latin typeface="DM Sans"/>
              <a:ea typeface="DM Sans"/>
              <a:cs typeface="DM Sans"/>
              <a:sym typeface="DM Sans"/>
            </a:endParaRPr>
          </a:p>
        </p:txBody>
      </p:sp>
      <p:sp>
        <p:nvSpPr>
          <p:cNvPr id="316" name="Google Shape;316;p47"/>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Arrays</a:t>
            </a:r>
            <a:endParaRPr sz="1200">
              <a:solidFill>
                <a:srgbClr val="FFFFFF"/>
              </a:solidFill>
              <a:latin typeface="DM Sans"/>
              <a:ea typeface="DM Sans"/>
              <a:cs typeface="DM Sans"/>
              <a:sym typeface="DM Sans"/>
            </a:endParaRPr>
          </a:p>
        </p:txBody>
      </p:sp>
      <p:sp>
        <p:nvSpPr>
          <p:cNvPr id="317" name="Google Shape;317;p47"/>
          <p:cNvSpPr/>
          <p:nvPr/>
        </p:nvSpPr>
        <p:spPr>
          <a:xfrm>
            <a:off x="3492800" y="3370500"/>
            <a:ext cx="1857300" cy="43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Utilidades de combinación</a:t>
            </a:r>
            <a:endParaRPr sz="1200">
              <a:solidFill>
                <a:srgbClr val="222222"/>
              </a:solidFill>
              <a:latin typeface="DM Sans"/>
              <a:ea typeface="DM Sans"/>
              <a:cs typeface="DM Sans"/>
              <a:sym typeface="DM Sans"/>
            </a:endParaRPr>
          </a:p>
        </p:txBody>
      </p:sp>
      <p:sp>
        <p:nvSpPr>
          <p:cNvPr id="318" name="Google Shape;318;p47"/>
          <p:cNvSpPr/>
          <p:nvPr/>
        </p:nvSpPr>
        <p:spPr>
          <a:xfrm>
            <a:off x="3492800" y="3964225"/>
            <a:ext cx="18573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Sentencia For… Of</a:t>
            </a:r>
            <a:endParaRPr sz="1200">
              <a:solidFill>
                <a:srgbClr val="222222"/>
              </a:solidFill>
              <a:latin typeface="DM Sans"/>
              <a:ea typeface="DM Sans"/>
              <a:cs typeface="DM Sans"/>
              <a:sym typeface="DM Sans"/>
            </a:endParaRPr>
          </a:p>
        </p:txBody>
      </p:sp>
      <p:sp>
        <p:nvSpPr>
          <p:cNvPr id="319" name="Google Shape;319;p47"/>
          <p:cNvSpPr/>
          <p:nvPr/>
        </p:nvSpPr>
        <p:spPr>
          <a:xfrm>
            <a:off x="3781428" y="2193466"/>
            <a:ext cx="1233300" cy="448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Propiedades y métodos</a:t>
            </a:r>
            <a:endParaRPr sz="1200">
              <a:solidFill>
                <a:schemeClr val="lt1"/>
              </a:solidFill>
              <a:latin typeface="DM Sans"/>
              <a:ea typeface="DM Sans"/>
              <a:cs typeface="DM Sans"/>
              <a:sym typeface="DM Sans"/>
            </a:endParaRPr>
          </a:p>
        </p:txBody>
      </p:sp>
      <p:sp>
        <p:nvSpPr>
          <p:cNvPr id="320" name="Google Shape;320;p47"/>
          <p:cNvSpPr/>
          <p:nvPr/>
        </p:nvSpPr>
        <p:spPr>
          <a:xfrm>
            <a:off x="3781428" y="1524467"/>
            <a:ext cx="1233300" cy="448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Índices y recorridos</a:t>
            </a:r>
            <a:endParaRPr sz="1200">
              <a:solidFill>
                <a:srgbClr val="222222"/>
              </a:solidFill>
              <a:latin typeface="DM Sans"/>
              <a:ea typeface="DM Sans"/>
              <a:cs typeface="DM Sans"/>
              <a:sym typeface="DM Sans"/>
            </a:endParaRPr>
          </a:p>
        </p:txBody>
      </p:sp>
      <p:cxnSp>
        <p:nvCxnSpPr>
          <p:cNvPr id="321" name="Google Shape;321;p47"/>
          <p:cNvCxnSpPr>
            <a:stCxn id="316" idx="3"/>
            <a:endCxn id="319" idx="1"/>
          </p:cNvCxnSpPr>
          <p:nvPr/>
        </p:nvCxnSpPr>
        <p:spPr>
          <a:xfrm>
            <a:off x="1987725" y="1743784"/>
            <a:ext cx="1793700" cy="673800"/>
          </a:xfrm>
          <a:prstGeom prst="bentConnector3">
            <a:avLst>
              <a:gd fmla="val 50003" name="adj1"/>
            </a:avLst>
          </a:prstGeom>
          <a:noFill/>
          <a:ln cap="flat" cmpd="sng" w="9525">
            <a:solidFill>
              <a:srgbClr val="CCCCCC"/>
            </a:solidFill>
            <a:prstDash val="solid"/>
            <a:round/>
            <a:headEnd len="med" w="med" type="none"/>
            <a:tailEnd len="med" w="med" type="oval"/>
          </a:ln>
        </p:spPr>
      </p:cxnSp>
      <p:cxnSp>
        <p:nvCxnSpPr>
          <p:cNvPr id="322" name="Google Shape;322;p47"/>
          <p:cNvCxnSpPr>
            <a:stCxn id="316" idx="3"/>
            <a:endCxn id="315" idx="1"/>
          </p:cNvCxnSpPr>
          <p:nvPr/>
        </p:nvCxnSpPr>
        <p:spPr>
          <a:xfrm flipH="1" rot="10800000">
            <a:off x="1987725" y="1202884"/>
            <a:ext cx="1793700" cy="540900"/>
          </a:xfrm>
          <a:prstGeom prst="bentConnector3">
            <a:avLst>
              <a:gd fmla="val 50003" name="adj1"/>
            </a:avLst>
          </a:prstGeom>
          <a:noFill/>
          <a:ln cap="flat" cmpd="sng" w="9525">
            <a:solidFill>
              <a:srgbClr val="CCCCCC"/>
            </a:solidFill>
            <a:prstDash val="solid"/>
            <a:round/>
            <a:headEnd len="med" w="med" type="none"/>
            <a:tailEnd len="med" w="med" type="oval"/>
          </a:ln>
        </p:spPr>
      </p:cxnSp>
      <p:cxnSp>
        <p:nvCxnSpPr>
          <p:cNvPr id="323" name="Google Shape;323;p47"/>
          <p:cNvCxnSpPr>
            <a:stCxn id="316" idx="3"/>
            <a:endCxn id="320" idx="1"/>
          </p:cNvCxnSpPr>
          <p:nvPr/>
        </p:nvCxnSpPr>
        <p:spPr>
          <a:xfrm>
            <a:off x="1987725" y="1743784"/>
            <a:ext cx="1793700" cy="4800"/>
          </a:xfrm>
          <a:prstGeom prst="bentConnector3">
            <a:avLst>
              <a:gd fmla="val 50003" name="adj1"/>
            </a:avLst>
          </a:prstGeom>
          <a:noFill/>
          <a:ln cap="flat" cmpd="sng" w="9525">
            <a:solidFill>
              <a:srgbClr val="CCCCCC"/>
            </a:solidFill>
            <a:prstDash val="solid"/>
            <a:round/>
            <a:headEnd len="med" w="med" type="none"/>
            <a:tailEnd len="med" w="med" type="oval"/>
          </a:ln>
        </p:spPr>
      </p:cxnSp>
      <p:pic>
        <p:nvPicPr>
          <p:cNvPr id="324" name="Google Shape;324;p47"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325" name="Google Shape;325;p47"/>
          <p:cNvCxnSpPr/>
          <p:nvPr/>
        </p:nvCxnSpPr>
        <p:spPr>
          <a:xfrm flipH="1" rot="10800000">
            <a:off x="6253225" y="2093250"/>
            <a:ext cx="363300" cy="11700"/>
          </a:xfrm>
          <a:prstGeom prst="straightConnector1">
            <a:avLst/>
          </a:prstGeom>
          <a:noFill/>
          <a:ln cap="flat" cmpd="sng" w="9525">
            <a:solidFill>
              <a:srgbClr val="CCCCCC"/>
            </a:solidFill>
            <a:prstDash val="solid"/>
            <a:round/>
            <a:headEnd len="med" w="med" type="none"/>
            <a:tailEnd len="med" w="med" type="oval"/>
          </a:ln>
        </p:spPr>
      </p:cxnSp>
      <p:cxnSp>
        <p:nvCxnSpPr>
          <p:cNvPr id="326" name="Google Shape;326;p47"/>
          <p:cNvCxnSpPr>
            <a:stCxn id="319" idx="3"/>
            <a:endCxn id="327" idx="1"/>
          </p:cNvCxnSpPr>
          <p:nvPr/>
        </p:nvCxnSpPr>
        <p:spPr>
          <a:xfrm flipH="1" rot="10800000">
            <a:off x="5014728" y="2413666"/>
            <a:ext cx="1605600" cy="3900"/>
          </a:xfrm>
          <a:prstGeom prst="bentConnector3">
            <a:avLst>
              <a:gd fmla="val 49999" name="adj1"/>
            </a:avLst>
          </a:prstGeom>
          <a:noFill/>
          <a:ln cap="flat" cmpd="sng" w="9525">
            <a:solidFill>
              <a:srgbClr val="CCCCCC"/>
            </a:solidFill>
            <a:prstDash val="solid"/>
            <a:round/>
            <a:headEnd len="med" w="med" type="none"/>
            <a:tailEnd len="med" w="med" type="oval"/>
          </a:ln>
        </p:spPr>
      </p:cxnSp>
      <p:sp>
        <p:nvSpPr>
          <p:cNvPr id="327" name="Google Shape;327;p47"/>
          <p:cNvSpPr/>
          <p:nvPr/>
        </p:nvSpPr>
        <p:spPr>
          <a:xfrm>
            <a:off x="6620325" y="2273238"/>
            <a:ext cx="7329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reverse</a:t>
            </a:r>
            <a:endParaRPr sz="1200">
              <a:solidFill>
                <a:schemeClr val="lt1"/>
              </a:solidFill>
              <a:latin typeface="DM Sans"/>
              <a:ea typeface="DM Sans"/>
              <a:cs typeface="DM Sans"/>
              <a:sym typeface="DM Sans"/>
            </a:endParaRPr>
          </a:p>
        </p:txBody>
      </p:sp>
      <p:cxnSp>
        <p:nvCxnSpPr>
          <p:cNvPr id="328" name="Google Shape;328;p47"/>
          <p:cNvCxnSpPr/>
          <p:nvPr/>
        </p:nvCxnSpPr>
        <p:spPr>
          <a:xfrm>
            <a:off x="6253225" y="2818350"/>
            <a:ext cx="361500" cy="84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29" name="Google Shape;329;p47"/>
          <p:cNvSpPr/>
          <p:nvPr/>
        </p:nvSpPr>
        <p:spPr>
          <a:xfrm>
            <a:off x="6620325" y="2640138"/>
            <a:ext cx="7329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join</a:t>
            </a:r>
            <a:endParaRPr sz="1200">
              <a:solidFill>
                <a:schemeClr val="lt1"/>
              </a:solidFill>
              <a:latin typeface="DM Sans"/>
              <a:ea typeface="DM Sans"/>
              <a:cs typeface="DM Sans"/>
              <a:sym typeface="DM Sans"/>
            </a:endParaRPr>
          </a:p>
        </p:txBody>
      </p:sp>
      <p:sp>
        <p:nvSpPr>
          <p:cNvPr id="330" name="Google Shape;330;p47"/>
          <p:cNvSpPr/>
          <p:nvPr/>
        </p:nvSpPr>
        <p:spPr>
          <a:xfrm>
            <a:off x="6620175" y="1563488"/>
            <a:ext cx="7329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shift</a:t>
            </a:r>
            <a:endParaRPr sz="1200">
              <a:solidFill>
                <a:schemeClr val="lt1"/>
              </a:solidFill>
              <a:latin typeface="DM Sans"/>
              <a:ea typeface="DM Sans"/>
              <a:cs typeface="DM Sans"/>
              <a:sym typeface="DM Sans"/>
            </a:endParaRPr>
          </a:p>
        </p:txBody>
      </p:sp>
      <p:cxnSp>
        <p:nvCxnSpPr>
          <p:cNvPr id="331" name="Google Shape;331;p47"/>
          <p:cNvCxnSpPr/>
          <p:nvPr/>
        </p:nvCxnSpPr>
        <p:spPr>
          <a:xfrm flipH="1" rot="10800000">
            <a:off x="6244425" y="1726050"/>
            <a:ext cx="372000" cy="90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32" name="Google Shape;332;p47"/>
          <p:cNvCxnSpPr/>
          <p:nvPr/>
        </p:nvCxnSpPr>
        <p:spPr>
          <a:xfrm flipH="1" rot="10800000">
            <a:off x="6262050" y="1359038"/>
            <a:ext cx="352500" cy="54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33" name="Google Shape;333;p47"/>
          <p:cNvSpPr/>
          <p:nvPr/>
        </p:nvSpPr>
        <p:spPr>
          <a:xfrm flipH="1">
            <a:off x="6620175" y="1196588"/>
            <a:ext cx="7329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unshift</a:t>
            </a:r>
            <a:endParaRPr sz="1100">
              <a:solidFill>
                <a:srgbClr val="222222"/>
              </a:solidFill>
              <a:latin typeface="Helvetica Neue"/>
              <a:ea typeface="Helvetica Neue"/>
              <a:cs typeface="Helvetica Neue"/>
              <a:sym typeface="Helvetica Neue"/>
            </a:endParaRPr>
          </a:p>
        </p:txBody>
      </p:sp>
      <p:cxnSp>
        <p:nvCxnSpPr>
          <p:cNvPr id="334" name="Google Shape;334;p47"/>
          <p:cNvCxnSpPr/>
          <p:nvPr/>
        </p:nvCxnSpPr>
        <p:spPr>
          <a:xfrm>
            <a:off x="6226825" y="1355638"/>
            <a:ext cx="389400" cy="3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35" name="Google Shape;335;p47"/>
          <p:cNvSpPr/>
          <p:nvPr/>
        </p:nvSpPr>
        <p:spPr>
          <a:xfrm>
            <a:off x="6620175" y="1918363"/>
            <a:ext cx="7329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pop</a:t>
            </a:r>
            <a:endParaRPr sz="1200">
              <a:solidFill>
                <a:schemeClr val="lt1"/>
              </a:solidFill>
              <a:latin typeface="DM Sans"/>
              <a:ea typeface="DM Sans"/>
              <a:cs typeface="DM Sans"/>
              <a:sym typeface="DM Sans"/>
            </a:endParaRPr>
          </a:p>
        </p:txBody>
      </p:sp>
      <p:sp>
        <p:nvSpPr>
          <p:cNvPr id="336" name="Google Shape;336;p47"/>
          <p:cNvSpPr/>
          <p:nvPr/>
        </p:nvSpPr>
        <p:spPr>
          <a:xfrm>
            <a:off x="6623925" y="3059138"/>
            <a:ext cx="7329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concat</a:t>
            </a:r>
            <a:endParaRPr sz="1200">
              <a:solidFill>
                <a:schemeClr val="lt1"/>
              </a:solidFill>
              <a:latin typeface="DM Sans"/>
              <a:ea typeface="DM Sans"/>
              <a:cs typeface="DM Sans"/>
              <a:sym typeface="DM Sans"/>
            </a:endParaRPr>
          </a:p>
        </p:txBody>
      </p:sp>
      <p:cxnSp>
        <p:nvCxnSpPr>
          <p:cNvPr id="337" name="Google Shape;337;p47"/>
          <p:cNvCxnSpPr>
            <a:endCxn id="336" idx="1"/>
          </p:cNvCxnSpPr>
          <p:nvPr/>
        </p:nvCxnSpPr>
        <p:spPr>
          <a:xfrm flipH="1" rot="-5400000">
            <a:off x="5873775" y="2449388"/>
            <a:ext cx="1122900" cy="377400"/>
          </a:xfrm>
          <a:prstGeom prst="bentConnector2">
            <a:avLst/>
          </a:prstGeom>
          <a:noFill/>
          <a:ln cap="flat" cmpd="sng" w="9525">
            <a:solidFill>
              <a:srgbClr val="CCCCCC"/>
            </a:solidFill>
            <a:prstDash val="solid"/>
            <a:round/>
            <a:headEnd len="med" w="med" type="none"/>
            <a:tailEnd len="med" w="med" type="oval"/>
          </a:ln>
        </p:spPr>
      </p:cxnSp>
      <p:sp>
        <p:nvSpPr>
          <p:cNvPr id="338" name="Google Shape;338;p47"/>
          <p:cNvSpPr/>
          <p:nvPr/>
        </p:nvSpPr>
        <p:spPr>
          <a:xfrm>
            <a:off x="6623925" y="3442488"/>
            <a:ext cx="7329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slice</a:t>
            </a:r>
            <a:endParaRPr sz="1200">
              <a:solidFill>
                <a:schemeClr val="lt1"/>
              </a:solidFill>
              <a:latin typeface="DM Sans"/>
              <a:ea typeface="DM Sans"/>
              <a:cs typeface="DM Sans"/>
              <a:sym typeface="DM Sans"/>
            </a:endParaRPr>
          </a:p>
        </p:txBody>
      </p:sp>
      <p:cxnSp>
        <p:nvCxnSpPr>
          <p:cNvPr id="339" name="Google Shape;339;p47"/>
          <p:cNvCxnSpPr>
            <a:endCxn id="338" idx="1"/>
          </p:cNvCxnSpPr>
          <p:nvPr/>
        </p:nvCxnSpPr>
        <p:spPr>
          <a:xfrm flipH="1" rot="-5400000">
            <a:off x="5873775" y="2832738"/>
            <a:ext cx="1122900" cy="377400"/>
          </a:xfrm>
          <a:prstGeom prst="bentConnector2">
            <a:avLst/>
          </a:prstGeom>
          <a:noFill/>
          <a:ln cap="flat" cmpd="sng" w="9525">
            <a:solidFill>
              <a:srgbClr val="CCCCCC"/>
            </a:solidFill>
            <a:prstDash val="solid"/>
            <a:round/>
            <a:headEnd len="med" w="med" type="none"/>
            <a:tailEnd len="med" w="med" type="oval"/>
          </a:ln>
        </p:spPr>
      </p:cxnSp>
      <p:sp>
        <p:nvSpPr>
          <p:cNvPr id="340" name="Google Shape;340;p47"/>
          <p:cNvSpPr/>
          <p:nvPr/>
        </p:nvSpPr>
        <p:spPr>
          <a:xfrm>
            <a:off x="6623925" y="3809438"/>
            <a:ext cx="7329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splice</a:t>
            </a:r>
            <a:endParaRPr sz="1200">
              <a:solidFill>
                <a:schemeClr val="lt1"/>
              </a:solidFill>
              <a:latin typeface="DM Sans"/>
              <a:ea typeface="DM Sans"/>
              <a:cs typeface="DM Sans"/>
              <a:sym typeface="DM Sans"/>
            </a:endParaRPr>
          </a:p>
        </p:txBody>
      </p:sp>
      <p:cxnSp>
        <p:nvCxnSpPr>
          <p:cNvPr id="341" name="Google Shape;341;p47"/>
          <p:cNvCxnSpPr>
            <a:endCxn id="340" idx="1"/>
          </p:cNvCxnSpPr>
          <p:nvPr/>
        </p:nvCxnSpPr>
        <p:spPr>
          <a:xfrm flipH="1" rot="-5400000">
            <a:off x="5873775" y="3199688"/>
            <a:ext cx="1122900" cy="377400"/>
          </a:xfrm>
          <a:prstGeom prst="bentConnector2">
            <a:avLst/>
          </a:prstGeom>
          <a:noFill/>
          <a:ln cap="flat" cmpd="sng" w="9525">
            <a:solidFill>
              <a:srgbClr val="CCCCCC"/>
            </a:solidFill>
            <a:prstDash val="solid"/>
            <a:round/>
            <a:headEnd len="med" w="med" type="none"/>
            <a:tailEnd len="med" w="med" type="oval"/>
          </a:ln>
        </p:spPr>
      </p:cxnSp>
      <p:sp>
        <p:nvSpPr>
          <p:cNvPr id="342" name="Google Shape;342;p47"/>
          <p:cNvSpPr/>
          <p:nvPr/>
        </p:nvSpPr>
        <p:spPr>
          <a:xfrm>
            <a:off x="6623925" y="4182038"/>
            <a:ext cx="7329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indexOf</a:t>
            </a:r>
            <a:endParaRPr sz="1200">
              <a:solidFill>
                <a:schemeClr val="lt1"/>
              </a:solidFill>
              <a:latin typeface="DM Sans"/>
              <a:ea typeface="DM Sans"/>
              <a:cs typeface="DM Sans"/>
              <a:sym typeface="DM Sans"/>
            </a:endParaRPr>
          </a:p>
        </p:txBody>
      </p:sp>
      <p:cxnSp>
        <p:nvCxnSpPr>
          <p:cNvPr id="343" name="Google Shape;343;p47"/>
          <p:cNvCxnSpPr>
            <a:endCxn id="342" idx="1"/>
          </p:cNvCxnSpPr>
          <p:nvPr/>
        </p:nvCxnSpPr>
        <p:spPr>
          <a:xfrm flipH="1" rot="-5400000">
            <a:off x="5873775" y="3572288"/>
            <a:ext cx="1122900" cy="377400"/>
          </a:xfrm>
          <a:prstGeom prst="bentConnector2">
            <a:avLst/>
          </a:prstGeom>
          <a:noFill/>
          <a:ln cap="flat" cmpd="sng" w="9525">
            <a:solidFill>
              <a:srgbClr val="CCCCCC"/>
            </a:solidFill>
            <a:prstDash val="solid"/>
            <a:round/>
            <a:headEnd len="med" w="med" type="none"/>
            <a:tailEnd len="med" w="med" type="oval"/>
          </a:ln>
        </p:spPr>
      </p:cxnSp>
      <p:sp>
        <p:nvSpPr>
          <p:cNvPr id="344" name="Google Shape;344;p47"/>
          <p:cNvSpPr/>
          <p:nvPr/>
        </p:nvSpPr>
        <p:spPr>
          <a:xfrm flipH="1">
            <a:off x="6620025" y="827413"/>
            <a:ext cx="7329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push</a:t>
            </a:r>
            <a:endParaRPr sz="1200">
              <a:solidFill>
                <a:schemeClr val="lt1"/>
              </a:solidFill>
              <a:latin typeface="DM Sans"/>
              <a:ea typeface="DM Sans"/>
              <a:cs typeface="DM Sans"/>
              <a:sym typeface="DM Sans"/>
            </a:endParaRPr>
          </a:p>
        </p:txBody>
      </p:sp>
      <p:cxnSp>
        <p:nvCxnSpPr>
          <p:cNvPr id="345" name="Google Shape;345;p47"/>
          <p:cNvCxnSpPr>
            <a:endCxn id="344" idx="3"/>
          </p:cNvCxnSpPr>
          <p:nvPr/>
        </p:nvCxnSpPr>
        <p:spPr>
          <a:xfrm rot="-5400000">
            <a:off x="5886075" y="1326163"/>
            <a:ext cx="1092300" cy="375600"/>
          </a:xfrm>
          <a:prstGeom prst="bentConnector2">
            <a:avLst/>
          </a:prstGeom>
          <a:noFill/>
          <a:ln cap="flat" cmpd="sng" w="9525">
            <a:solidFill>
              <a:srgbClr val="CCCCCC"/>
            </a:solidFill>
            <a:prstDash val="solid"/>
            <a:round/>
            <a:headEnd len="med" w="med" type="none"/>
            <a:tailEnd len="med" w="med" type="oval"/>
          </a:ln>
        </p:spPr>
      </p:cxnSp>
      <p:sp>
        <p:nvSpPr>
          <p:cNvPr id="346" name="Google Shape;346;p47"/>
          <p:cNvSpPr/>
          <p:nvPr/>
        </p:nvSpPr>
        <p:spPr>
          <a:xfrm flipH="1">
            <a:off x="6624075" y="468275"/>
            <a:ext cx="7329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lenght</a:t>
            </a:r>
            <a:endParaRPr sz="1200">
              <a:solidFill>
                <a:schemeClr val="lt1"/>
              </a:solidFill>
              <a:latin typeface="DM Sans"/>
              <a:ea typeface="DM Sans"/>
              <a:cs typeface="DM Sans"/>
              <a:sym typeface="DM Sans"/>
            </a:endParaRPr>
          </a:p>
        </p:txBody>
      </p:sp>
      <p:cxnSp>
        <p:nvCxnSpPr>
          <p:cNvPr id="347" name="Google Shape;347;p47"/>
          <p:cNvCxnSpPr>
            <a:endCxn id="346" idx="3"/>
          </p:cNvCxnSpPr>
          <p:nvPr/>
        </p:nvCxnSpPr>
        <p:spPr>
          <a:xfrm rot="-5400000">
            <a:off x="5733675" y="1127975"/>
            <a:ext cx="1409700" cy="371100"/>
          </a:xfrm>
          <a:prstGeom prst="bentConnector2">
            <a:avLst/>
          </a:prstGeom>
          <a:noFill/>
          <a:ln cap="flat" cmpd="sng" w="9525">
            <a:solidFill>
              <a:srgbClr val="CCCCCC"/>
            </a:solidFill>
            <a:prstDash val="solid"/>
            <a:round/>
            <a:headEnd len="med" w="med" type="none"/>
            <a:tailEnd len="med" w="med" type="oval"/>
          </a:ln>
        </p:spPr>
      </p:cxnSp>
      <p:sp>
        <p:nvSpPr>
          <p:cNvPr id="348" name="Google Shape;348;p47"/>
          <p:cNvSpPr/>
          <p:nvPr/>
        </p:nvSpPr>
        <p:spPr>
          <a:xfrm>
            <a:off x="6623925" y="4565413"/>
            <a:ext cx="818400" cy="280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chemeClr val="lt1"/>
                </a:solidFill>
                <a:latin typeface="DM Sans"/>
                <a:ea typeface="DM Sans"/>
                <a:cs typeface="DM Sans"/>
                <a:sym typeface="DM Sans"/>
              </a:rPr>
              <a:t>includes</a:t>
            </a:r>
            <a:endParaRPr sz="1100">
              <a:solidFill>
                <a:srgbClr val="222222"/>
              </a:solidFill>
              <a:latin typeface="Helvetica Neue"/>
              <a:ea typeface="Helvetica Neue"/>
              <a:cs typeface="Helvetica Neue"/>
              <a:sym typeface="Helvetica Neue"/>
            </a:endParaRPr>
          </a:p>
        </p:txBody>
      </p:sp>
      <p:cxnSp>
        <p:nvCxnSpPr>
          <p:cNvPr id="349" name="Google Shape;349;p47"/>
          <p:cNvCxnSpPr>
            <a:endCxn id="348" idx="1"/>
          </p:cNvCxnSpPr>
          <p:nvPr/>
        </p:nvCxnSpPr>
        <p:spPr>
          <a:xfrm flipH="1" rot="-5400000">
            <a:off x="5873775" y="3955663"/>
            <a:ext cx="1122900" cy="377400"/>
          </a:xfrm>
          <a:prstGeom prst="bentConnector2">
            <a:avLst/>
          </a:prstGeom>
          <a:noFill/>
          <a:ln cap="flat" cmpd="sng" w="9525">
            <a:solidFill>
              <a:srgbClr val="CCCCCC"/>
            </a:solidFill>
            <a:prstDash val="solid"/>
            <a:round/>
            <a:headEnd len="med" w="med" type="none"/>
            <a:tailEnd len="med" w="med" type="oval"/>
          </a:ln>
        </p:spPr>
      </p:cxnSp>
      <p:sp>
        <p:nvSpPr>
          <p:cNvPr id="350" name="Google Shape;350;p47"/>
          <p:cNvSpPr/>
          <p:nvPr/>
        </p:nvSpPr>
        <p:spPr>
          <a:xfrm>
            <a:off x="586275" y="3442509"/>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Arrays + Objetos</a:t>
            </a:r>
            <a:endParaRPr sz="1200">
              <a:solidFill>
                <a:srgbClr val="FFFFFF"/>
              </a:solidFill>
              <a:latin typeface="DM Sans"/>
              <a:ea typeface="DM Sans"/>
              <a:cs typeface="DM Sans"/>
              <a:sym typeface="DM Sans"/>
            </a:endParaRPr>
          </a:p>
        </p:txBody>
      </p:sp>
      <p:cxnSp>
        <p:nvCxnSpPr>
          <p:cNvPr id="351" name="Google Shape;351;p47"/>
          <p:cNvCxnSpPr>
            <a:stCxn id="350" idx="3"/>
            <a:endCxn id="318" idx="1"/>
          </p:cNvCxnSpPr>
          <p:nvPr/>
        </p:nvCxnSpPr>
        <p:spPr>
          <a:xfrm>
            <a:off x="1985475" y="3732609"/>
            <a:ext cx="1507200" cy="366900"/>
          </a:xfrm>
          <a:prstGeom prst="bentConnector3">
            <a:avLst>
              <a:gd fmla="val 50004" name="adj1"/>
            </a:avLst>
          </a:prstGeom>
          <a:noFill/>
          <a:ln cap="flat" cmpd="sng" w="9525">
            <a:solidFill>
              <a:srgbClr val="CCCCCC"/>
            </a:solidFill>
            <a:prstDash val="solid"/>
            <a:round/>
            <a:headEnd len="med" w="med" type="none"/>
            <a:tailEnd len="med" w="med" type="oval"/>
          </a:ln>
        </p:spPr>
      </p:cxnSp>
      <p:cxnSp>
        <p:nvCxnSpPr>
          <p:cNvPr id="352" name="Google Shape;352;p47"/>
          <p:cNvCxnSpPr>
            <a:stCxn id="350" idx="3"/>
            <a:endCxn id="317" idx="1"/>
          </p:cNvCxnSpPr>
          <p:nvPr/>
        </p:nvCxnSpPr>
        <p:spPr>
          <a:xfrm flipH="1" rot="10800000">
            <a:off x="1985475" y="3585909"/>
            <a:ext cx="1507200" cy="146700"/>
          </a:xfrm>
          <a:prstGeom prst="bentConnector3">
            <a:avLst>
              <a:gd fmla="val 50004"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48"/>
          <p:cNvGrpSpPr/>
          <p:nvPr/>
        </p:nvGrpSpPr>
        <p:grpSpPr>
          <a:xfrm>
            <a:off x="4202551" y="905623"/>
            <a:ext cx="738900" cy="738900"/>
            <a:chOff x="7208351" y="2467173"/>
            <a:chExt cx="738900" cy="738900"/>
          </a:xfrm>
        </p:grpSpPr>
        <p:sp>
          <p:nvSpPr>
            <p:cNvPr id="358" name="Google Shape;358;p4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4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60" name="Google Shape;360;p48"/>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#CoderAlert</a:t>
            </a:r>
            <a:endParaRPr b="1" sz="4000">
              <a:solidFill>
                <a:schemeClr val="lt1"/>
              </a:solidFill>
              <a:latin typeface="DM Sans"/>
              <a:ea typeface="DM Sans"/>
              <a:cs typeface="DM Sans"/>
              <a:sym typeface="DM Sans"/>
            </a:endParaRPr>
          </a:p>
        </p:txBody>
      </p:sp>
      <p:sp>
        <p:nvSpPr>
          <p:cNvPr id="361" name="Google Shape;361;p48"/>
          <p:cNvSpPr txBox="1"/>
          <p:nvPr/>
        </p:nvSpPr>
        <p:spPr>
          <a:xfrm>
            <a:off x="475500" y="2767775"/>
            <a:ext cx="8193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Encontrarás en la </a:t>
            </a:r>
            <a:r>
              <a:rPr lang="es" sz="2000" u="sng">
                <a:solidFill>
                  <a:schemeClr val="hlink"/>
                </a:solidFill>
                <a:latin typeface="DM Sans"/>
                <a:ea typeface="DM Sans"/>
                <a:cs typeface="DM Sans"/>
                <a:sym typeface="DM Sans"/>
                <a:hlinkClick r:id="rId4"/>
              </a:rPr>
              <a:t>Guía de Actividades</a:t>
            </a:r>
            <a:r>
              <a:rPr lang="es" sz="2000" u="sng">
                <a:solidFill>
                  <a:schemeClr val="hlink"/>
                </a:solidFill>
                <a:latin typeface="DM Sans"/>
                <a:ea typeface="DM Sans"/>
                <a:cs typeface="DM Sans"/>
                <a:sym typeface="DM Sans"/>
                <a:hlinkClick r:id="rId5"/>
              </a:rPr>
              <a:t> </a:t>
            </a:r>
            <a:r>
              <a:rPr lang="es" sz="2000">
                <a:solidFill>
                  <a:schemeClr val="lt1"/>
                </a:solidFill>
                <a:latin typeface="DM Sans"/>
                <a:ea typeface="DM Sans"/>
                <a:cs typeface="DM Sans"/>
                <a:sym typeface="DM Sans"/>
              </a:rPr>
              <a:t>del curso un ejercicio para aplicar todo lo aprendido hoy sobre</a:t>
            </a:r>
            <a:r>
              <a:rPr lang="es" sz="2000">
                <a:solidFill>
                  <a:schemeClr val="lt1"/>
                </a:solidFill>
                <a:latin typeface="DM Sans"/>
                <a:ea typeface="DM Sans"/>
                <a:cs typeface="DM Sans"/>
                <a:sym typeface="DM Sans"/>
              </a:rPr>
              <a:t> arrays</a:t>
            </a:r>
            <a:r>
              <a:rPr lang="es" sz="2000">
                <a:solidFill>
                  <a:schemeClr val="lt1"/>
                </a:solidFill>
                <a:latin typeface="DM Sans"/>
                <a:ea typeface="DM Sans"/>
                <a:cs typeface="DM Sans"/>
                <a:sym typeface="DM Sans"/>
              </a:rPr>
              <a:t> a tu Proyecto. ¡Será fundamental al momento de realizar tu primera pre entrega en clase </a:t>
            </a:r>
            <a:r>
              <a:rPr lang="es" sz="2000">
                <a:solidFill>
                  <a:schemeClr val="dk1"/>
                </a:solidFill>
                <a:highlight>
                  <a:schemeClr val="accent6"/>
                </a:highlight>
                <a:latin typeface="DM Sans"/>
                <a:ea typeface="DM Sans"/>
                <a:cs typeface="DM Sans"/>
                <a:sym typeface="DM Sans"/>
              </a:rPr>
              <a:t>Nº</a:t>
            </a:r>
            <a:r>
              <a:rPr lang="es" sz="2000">
                <a:solidFill>
                  <a:schemeClr val="dk1"/>
                </a:solidFill>
                <a:highlight>
                  <a:schemeClr val="accent6"/>
                </a:highlight>
                <a:latin typeface="DM Sans"/>
                <a:ea typeface="DM Sans"/>
                <a:cs typeface="DM Sans"/>
                <a:sym typeface="DM Sans"/>
              </a:rPr>
              <a:t>8</a:t>
            </a:r>
            <a:r>
              <a:rPr lang="es" sz="2000">
                <a:solidFill>
                  <a:schemeClr val="dk1"/>
                </a:solidFill>
                <a:highlight>
                  <a:schemeClr val="accent6"/>
                </a:highlight>
                <a:latin typeface="DM Sans"/>
                <a:ea typeface="DM Sans"/>
                <a:cs typeface="DM Sans"/>
                <a:sym typeface="DM Sans"/>
              </a:rPr>
              <a:t>!</a:t>
            </a:r>
            <a:endParaRPr sz="2000">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9"/>
          <p:cNvSpPr txBox="1"/>
          <p:nvPr/>
        </p:nvSpPr>
        <p:spPr>
          <a:xfrm>
            <a:off x="580075" y="868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Incorporar Arrays</a:t>
            </a:r>
            <a:endParaRPr b="1" sz="4000">
              <a:solidFill>
                <a:schemeClr val="dk1"/>
              </a:solidFill>
              <a:latin typeface="DM Sans"/>
              <a:ea typeface="DM Sans"/>
              <a:cs typeface="DM Sans"/>
              <a:sym typeface="DM Sans"/>
            </a:endParaRPr>
          </a:p>
        </p:txBody>
      </p:sp>
      <p:pic>
        <p:nvPicPr>
          <p:cNvPr id="367" name="Google Shape;367;p4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68" name="Google Shape;368;p49"/>
          <p:cNvSpPr txBox="1"/>
          <p:nvPr/>
        </p:nvSpPr>
        <p:spPr>
          <a:xfrm>
            <a:off x="636450" y="1585500"/>
            <a:ext cx="8133600" cy="335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emplee array para agrupar elementos similares.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Los Array cumplen el papel de listas en el programa. Principalmente, los usamos para agrupar elementos de un mismo tipo. Siempre que sea posible emplear los métodos disponibles para trabajar con ellos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Ejemplo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Podemos crear arrays para los objetos identificados en el simulador de la clase anterior, Ejemplo: Array de Productos, Array de Personas,Array de Libros, Array de Autos,  Array de Comidas,  Array de Bebidas, Array de Tareas, etc.</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369" name="Google Shape;369;p4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70" name="Google Shape;370;p49"/>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371" name="Google Shape;371;p49"/>
          <p:cNvGrpSpPr/>
          <p:nvPr/>
        </p:nvGrpSpPr>
        <p:grpSpPr>
          <a:xfrm>
            <a:off x="7964356" y="266054"/>
            <a:ext cx="702103" cy="660429"/>
            <a:chOff x="3137108" y="2467173"/>
            <a:chExt cx="738900" cy="738900"/>
          </a:xfrm>
        </p:grpSpPr>
        <p:sp>
          <p:nvSpPr>
            <p:cNvPr id="372" name="Google Shape;372;p4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49"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a:t>
            </a:r>
            <a:endParaRPr b="1" sz="4000">
              <a:solidFill>
                <a:schemeClr val="dk1"/>
              </a:solidFill>
              <a:latin typeface="DM Sans"/>
              <a:ea typeface="DM Sans"/>
              <a:cs typeface="DM Sans"/>
              <a:sym typeface="DM Sans"/>
            </a:endParaRPr>
          </a:p>
        </p:txBody>
      </p:sp>
      <p:grpSp>
        <p:nvGrpSpPr>
          <p:cNvPr id="384" name="Google Shape;384;p51"/>
          <p:cNvGrpSpPr/>
          <p:nvPr/>
        </p:nvGrpSpPr>
        <p:grpSpPr>
          <a:xfrm>
            <a:off x="457358" y="468285"/>
            <a:ext cx="431074" cy="431074"/>
            <a:chOff x="4202550" y="994173"/>
            <a:chExt cx="738900" cy="738900"/>
          </a:xfrm>
        </p:grpSpPr>
        <p:sp>
          <p:nvSpPr>
            <p:cNvPr id="385" name="Google Shape;385;p5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86" name="Google Shape;386;p5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387" name="Google Shape;387;p5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388" name="Google Shape;388;p51"/>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389" name="Google Shape;389;p51"/>
          <p:cNvSpPr txBox="1"/>
          <p:nvPr/>
        </p:nvSpPr>
        <p:spPr>
          <a:xfrm>
            <a:off x="457350" y="2068875"/>
            <a:ext cx="3834600" cy="1863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Array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4"/>
              </a:rPr>
              <a:t>Los apuntes de Majo (Página 21 a 24). </a:t>
            </a:r>
            <a:endParaRPr sz="1350">
              <a:solidFill>
                <a:srgbClr val="999999"/>
              </a:solidFill>
              <a:latin typeface="DM Sans"/>
              <a:ea typeface="DM Sans"/>
              <a:cs typeface="DM Sans"/>
              <a:sym typeface="DM Sans"/>
            </a:endParaRPr>
          </a:p>
          <a:p>
            <a:pPr indent="0" lvl="0" marL="457200" rtl="0" algn="l">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rPr b="1" lang="es" sz="1350">
                <a:solidFill>
                  <a:schemeClr val="dk1"/>
                </a:solidFill>
                <a:latin typeface="DM Sans"/>
                <a:ea typeface="DM Sans"/>
                <a:cs typeface="DM Sans"/>
                <a:sym typeface="DM Sans"/>
              </a:rPr>
              <a:t>Estructuras de Datos: Objetos y Arreglos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5"/>
              </a:rPr>
              <a:t>Eloquent JavaScript(ES). </a:t>
            </a:r>
            <a:endParaRPr sz="1350">
              <a:solidFill>
                <a:srgbClr val="999999"/>
              </a:solidFill>
              <a:latin typeface="DM Sans"/>
              <a:ea typeface="DM Sans"/>
              <a:cs typeface="DM Sans"/>
              <a:sym typeface="DM Sans"/>
            </a:endParaRPr>
          </a:p>
          <a:p>
            <a:pPr indent="0" lvl="0" marL="0" rtl="0" algn="l">
              <a:spcBef>
                <a:spcPts val="800"/>
              </a:spcBef>
              <a:spcAft>
                <a:spcPts val="800"/>
              </a:spcAft>
              <a:buNone/>
            </a:pPr>
            <a:r>
              <a:t/>
            </a:r>
            <a:endParaRPr sz="1350">
              <a:solidFill>
                <a:srgbClr val="999999"/>
              </a:solidFill>
              <a:latin typeface="DM Sans"/>
              <a:ea typeface="DM Sans"/>
              <a:cs typeface="DM Sans"/>
              <a:sym typeface="DM Sans"/>
            </a:endParaRPr>
          </a:p>
        </p:txBody>
      </p:sp>
      <p:sp>
        <p:nvSpPr>
          <p:cNvPr id="390" name="Google Shape;390;p51"/>
          <p:cNvSpPr txBox="1"/>
          <p:nvPr/>
        </p:nvSpPr>
        <p:spPr>
          <a:xfrm>
            <a:off x="4546475" y="1981350"/>
            <a:ext cx="3834600" cy="207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Práctica guiada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6"/>
              </a:rPr>
              <a:t>Proyecto: Vida Electrónica.</a:t>
            </a:r>
            <a:r>
              <a:rPr lang="es" sz="1350" u="sng">
                <a:solidFill>
                  <a:schemeClr val="hlink"/>
                </a:solidFill>
                <a:latin typeface="DM Sans"/>
                <a:ea typeface="DM Sans"/>
                <a:cs typeface="DM Sans"/>
                <a:sym typeface="DM Sans"/>
                <a:hlinkClick r:id="rId7"/>
              </a:rPr>
              <a:t> </a:t>
            </a:r>
            <a:endParaRPr sz="1350" u="sng">
              <a:solidFill>
                <a:schemeClr val="hlink"/>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u="sng">
              <a:solidFill>
                <a:schemeClr val="hlink"/>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Documentación </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8"/>
              </a:rPr>
              <a:t>Documentación STRING.</a:t>
            </a:r>
            <a:endParaRPr sz="1350" u="sng">
              <a:solidFill>
                <a:schemeClr val="hlink"/>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9"/>
              </a:rPr>
              <a:t>Documentación ARRAY. </a:t>
            </a:r>
            <a:endParaRPr sz="1350">
              <a:solidFill>
                <a:srgbClr val="999999"/>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nvSpPr>
        <p:spPr>
          <a:xfrm>
            <a:off x="1339500" y="1134750"/>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396" name="Google Shape;396;p52"/>
          <p:cNvSpPr txBox="1"/>
          <p:nvPr/>
        </p:nvSpPr>
        <p:spPr>
          <a:xfrm>
            <a:off x="2109143" y="2944038"/>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Métodos y propiedades en Array.</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Métodos de búsqueda y transformación.</a:t>
            </a:r>
            <a:endParaRPr sz="1350">
              <a:solidFill>
                <a:schemeClr val="lt1"/>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nvSpPr>
        <p:spPr>
          <a:xfrm>
            <a:off x="1409225" y="21334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La clase de hoy no se valora</a:t>
            </a:r>
            <a:endParaRPr b="1" sz="4000">
              <a:solidFill>
                <a:schemeClr val="lt1"/>
              </a:solidFill>
              <a:latin typeface="DM Sans"/>
              <a:ea typeface="DM Sans"/>
              <a:cs typeface="DM Sans"/>
              <a:sym typeface="DM Sans"/>
            </a:endParaRPr>
          </a:p>
        </p:txBody>
      </p:sp>
      <p:sp>
        <p:nvSpPr>
          <p:cNvPr id="402" name="Google Shape;402;p53"/>
          <p:cNvSpPr txBox="1"/>
          <p:nvPr/>
        </p:nvSpPr>
        <p:spPr>
          <a:xfrm>
            <a:off x="2330825" y="922525"/>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pic>
        <p:nvPicPr>
          <p:cNvPr id="403" name="Google Shape;403;p53" title="Hashtag &quot;democratizando la educación&quot;"/>
          <p:cNvPicPr preferRelativeResize="0"/>
          <p:nvPr/>
        </p:nvPicPr>
        <p:blipFill>
          <a:blip r:embed="rId3">
            <a:alphaModFix/>
          </a:blip>
          <a:stretch>
            <a:fillRect/>
          </a:stretch>
        </p:blipFill>
        <p:spPr>
          <a:xfrm>
            <a:off x="1670375" y="4205950"/>
            <a:ext cx="5924650" cy="32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8"/>
          <p:cNvSpPr txBox="1"/>
          <p:nvPr/>
        </p:nvSpPr>
        <p:spPr>
          <a:xfrm>
            <a:off x="1461300" y="18540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ESTAMOS A 3 CLASES DE 🤯🤯🤯</a:t>
            </a:r>
            <a:endParaRPr b="1" sz="1700">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9"/>
          <p:cNvSpPr txBox="1"/>
          <p:nvPr/>
        </p:nvSpPr>
        <p:spPr>
          <a:xfrm>
            <a:off x="1461288" y="80130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¿Arrancamos?</a:t>
            </a:r>
            <a:endParaRPr b="1" sz="3500">
              <a:solidFill>
                <a:schemeClr val="lt1"/>
              </a:solidFill>
              <a:latin typeface="DM Sans"/>
              <a:ea typeface="DM Sans"/>
              <a:cs typeface="DM Sans"/>
              <a:sym typeface="DM Sans"/>
            </a:endParaRPr>
          </a:p>
        </p:txBody>
      </p:sp>
      <p:pic>
        <p:nvPicPr>
          <p:cNvPr id="72" name="Google Shape;72;p19"/>
          <p:cNvPicPr preferRelativeResize="0"/>
          <p:nvPr/>
        </p:nvPicPr>
        <p:blipFill rotWithShape="1">
          <a:blip r:embed="rId3">
            <a:alphaModFix/>
          </a:blip>
          <a:srcRect b="21338" l="0" r="0" t="6646"/>
          <a:stretch/>
        </p:blipFill>
        <p:spPr>
          <a:xfrm>
            <a:off x="1904125" y="1799523"/>
            <a:ext cx="5335725" cy="2145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20"/>
          <p:cNvSpPr txBox="1"/>
          <p:nvPr/>
        </p:nvSpPr>
        <p:spPr>
          <a:xfrm>
            <a:off x="107625" y="82525"/>
            <a:ext cx="82032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¿Qué es un Array o arreglo?</a:t>
            </a:r>
            <a:endParaRPr b="1" sz="3400">
              <a:solidFill>
                <a:schemeClr val="dk1"/>
              </a:solidFill>
              <a:latin typeface="DM Sans"/>
              <a:ea typeface="DM Sans"/>
              <a:cs typeface="DM Sans"/>
              <a:sym typeface="DM Sans"/>
            </a:endParaRPr>
          </a:p>
        </p:txBody>
      </p:sp>
      <p:sp>
        <p:nvSpPr>
          <p:cNvPr id="78" name="Google Shape;78;p20"/>
          <p:cNvSpPr txBox="1"/>
          <p:nvPr/>
        </p:nvSpPr>
        <p:spPr>
          <a:xfrm>
            <a:off x="107625" y="928000"/>
            <a:ext cx="4637400" cy="423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450">
                <a:latin typeface="DM Sans"/>
                <a:ea typeface="DM Sans"/>
                <a:cs typeface="DM Sans"/>
                <a:sym typeface="DM Sans"/>
              </a:rPr>
              <a:t>La clase pasada descubrimos una forma de </a:t>
            </a:r>
            <a:r>
              <a:rPr b="1" lang="es" sz="1450">
                <a:latin typeface="DM Sans"/>
                <a:ea typeface="DM Sans"/>
                <a:cs typeface="DM Sans"/>
                <a:sym typeface="DM Sans"/>
              </a:rPr>
              <a:t>estructurar </a:t>
            </a:r>
            <a:r>
              <a:rPr lang="es" sz="1450">
                <a:latin typeface="DM Sans"/>
                <a:ea typeface="DM Sans"/>
                <a:cs typeface="DM Sans"/>
                <a:sym typeface="DM Sans"/>
              </a:rPr>
              <a:t>los datos usando el paradigma de objetos, podemos decir que era una forma de ordenar datos en un solo lugar</a:t>
            </a:r>
            <a:endParaRPr sz="1450">
              <a:latin typeface="DM Sans"/>
              <a:ea typeface="DM Sans"/>
              <a:cs typeface="DM Sans"/>
              <a:sym typeface="DM Sans"/>
            </a:endParaRPr>
          </a:p>
          <a:p>
            <a:pPr indent="0" lvl="0" marL="0" rtl="0" algn="l">
              <a:spcBef>
                <a:spcPts val="1000"/>
              </a:spcBef>
              <a:spcAft>
                <a:spcPts val="0"/>
              </a:spcAft>
              <a:buNone/>
            </a:pPr>
            <a:r>
              <a:t/>
            </a:r>
            <a:endParaRPr sz="1450">
              <a:latin typeface="DM Sans"/>
              <a:ea typeface="DM Sans"/>
              <a:cs typeface="DM Sans"/>
              <a:sym typeface="DM Sans"/>
            </a:endParaRPr>
          </a:p>
          <a:p>
            <a:pPr indent="0" lvl="0" marL="0" rtl="0" algn="ctr">
              <a:spcBef>
                <a:spcPts val="1000"/>
              </a:spcBef>
              <a:spcAft>
                <a:spcPts val="0"/>
              </a:spcAft>
              <a:buNone/>
            </a:pPr>
            <a:r>
              <a:rPr b="1" lang="es" sz="1450">
                <a:latin typeface="DM Sans"/>
                <a:ea typeface="DM Sans"/>
                <a:cs typeface="DM Sans"/>
                <a:sym typeface="DM Sans"/>
              </a:rPr>
              <a:t>clave : valor </a:t>
            </a:r>
            <a:r>
              <a:rPr lang="es" sz="1450">
                <a:latin typeface="DM Sans"/>
                <a:ea typeface="DM Sans"/>
                <a:cs typeface="DM Sans"/>
                <a:sym typeface="DM Sans"/>
              </a:rPr>
              <a:t>→ </a:t>
            </a:r>
            <a:r>
              <a:rPr b="1" lang="es" sz="1450">
                <a:latin typeface="DM Sans"/>
                <a:ea typeface="DM Sans"/>
                <a:cs typeface="DM Sans"/>
                <a:sym typeface="DM Sans"/>
              </a:rPr>
              <a:t>propiedad : valor</a:t>
            </a:r>
            <a:endParaRPr sz="1450">
              <a:latin typeface="DM Sans"/>
              <a:ea typeface="DM Sans"/>
              <a:cs typeface="DM Sans"/>
              <a:sym typeface="DM Sans"/>
            </a:endParaRPr>
          </a:p>
          <a:p>
            <a:pPr indent="0" lvl="0" marL="0" rtl="0" algn="l">
              <a:spcBef>
                <a:spcPts val="0"/>
              </a:spcBef>
              <a:spcAft>
                <a:spcPts val="0"/>
              </a:spcAft>
              <a:buNone/>
            </a:pPr>
            <a:r>
              <a:t/>
            </a:r>
            <a:endParaRPr sz="1450">
              <a:highlight>
                <a:schemeClr val="accent6"/>
              </a:highlight>
              <a:latin typeface="DM Sans"/>
              <a:ea typeface="DM Sans"/>
              <a:cs typeface="DM Sans"/>
              <a:sym typeface="DM Sans"/>
            </a:endParaRPr>
          </a:p>
          <a:p>
            <a:pPr indent="0" lvl="0" marL="0" rtl="0" algn="l">
              <a:spcBef>
                <a:spcPts val="0"/>
              </a:spcBef>
              <a:spcAft>
                <a:spcPts val="0"/>
              </a:spcAft>
              <a:buNone/>
            </a:pPr>
            <a:r>
              <a:t/>
            </a:r>
            <a:endParaRPr sz="1450">
              <a:highlight>
                <a:schemeClr val="accent6"/>
              </a:highlight>
              <a:latin typeface="DM Sans"/>
              <a:ea typeface="DM Sans"/>
              <a:cs typeface="DM Sans"/>
              <a:sym typeface="DM Sans"/>
            </a:endParaRPr>
          </a:p>
          <a:p>
            <a:pPr indent="0" lvl="0" marL="0" rtl="0" algn="l">
              <a:spcBef>
                <a:spcPts val="0"/>
              </a:spcBef>
              <a:spcAft>
                <a:spcPts val="0"/>
              </a:spcAft>
              <a:buNone/>
            </a:pPr>
            <a:r>
              <a:rPr lang="es" sz="1450">
                <a:highlight>
                  <a:schemeClr val="accent6"/>
                </a:highlight>
                <a:latin typeface="DM Sans"/>
                <a:ea typeface="DM Sans"/>
                <a:cs typeface="DM Sans"/>
                <a:sym typeface="DM Sans"/>
              </a:rPr>
              <a:t>Un Array </a:t>
            </a:r>
            <a:r>
              <a:rPr b="1" lang="es" sz="1450">
                <a:highlight>
                  <a:schemeClr val="accent6"/>
                </a:highlight>
                <a:latin typeface="DM Sans"/>
                <a:ea typeface="DM Sans"/>
                <a:cs typeface="DM Sans"/>
                <a:sym typeface="DM Sans"/>
              </a:rPr>
              <a:t>sirve para almacenar valores en forma de lista.</a:t>
            </a:r>
            <a:r>
              <a:rPr lang="es" sz="1450">
                <a:latin typeface="DM Sans"/>
                <a:ea typeface="DM Sans"/>
                <a:cs typeface="DM Sans"/>
                <a:sym typeface="DM Sans"/>
              </a:rPr>
              <a:t> Podemos visualizar un array como una cajonera llena de espacios para colocar valores.</a:t>
            </a:r>
            <a:endParaRPr sz="1450">
              <a:latin typeface="DM Sans"/>
              <a:ea typeface="DM Sans"/>
              <a:cs typeface="DM Sans"/>
              <a:sym typeface="DM Sans"/>
            </a:endParaRPr>
          </a:p>
          <a:p>
            <a:pPr indent="0" lvl="0" marL="0" rtl="0" algn="l">
              <a:spcBef>
                <a:spcPts val="0"/>
              </a:spcBef>
              <a:spcAft>
                <a:spcPts val="0"/>
              </a:spcAft>
              <a:buNone/>
            </a:pPr>
            <a:r>
              <a:t/>
            </a:r>
            <a:endParaRPr sz="14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450">
                <a:solidFill>
                  <a:schemeClr val="dk1"/>
                </a:solidFill>
                <a:latin typeface="DM Sans"/>
                <a:ea typeface="DM Sans"/>
                <a:cs typeface="DM Sans"/>
                <a:sym typeface="DM Sans"/>
              </a:rPr>
              <a:t>Los elementos del array </a:t>
            </a:r>
            <a:r>
              <a:rPr b="1" lang="es" sz="1450">
                <a:solidFill>
                  <a:srgbClr val="FF0000"/>
                </a:solidFill>
                <a:latin typeface="DM Sans"/>
                <a:ea typeface="DM Sans"/>
                <a:cs typeface="DM Sans"/>
                <a:sym typeface="DM Sans"/>
              </a:rPr>
              <a:t>tienen un índice</a:t>
            </a:r>
            <a:r>
              <a:rPr lang="es" sz="1450">
                <a:solidFill>
                  <a:schemeClr val="dk1"/>
                </a:solidFill>
                <a:latin typeface="DM Sans"/>
                <a:ea typeface="DM Sans"/>
                <a:cs typeface="DM Sans"/>
                <a:sym typeface="DM Sans"/>
              </a:rPr>
              <a:t>, lo que nos sirve para ubicar cada elemento y poder identificarlo sin la necesidad de guardar estos en variables</a:t>
            </a:r>
            <a:endParaRPr sz="1650">
              <a:latin typeface="DM Sans"/>
              <a:ea typeface="DM Sans"/>
              <a:cs typeface="DM Sans"/>
              <a:sym typeface="DM Sans"/>
            </a:endParaRPr>
          </a:p>
          <a:p>
            <a:pPr indent="0" lvl="0" marL="0" rtl="0" algn="l">
              <a:spcBef>
                <a:spcPts val="0"/>
              </a:spcBef>
              <a:spcAft>
                <a:spcPts val="0"/>
              </a:spcAft>
              <a:buNone/>
            </a:pPr>
            <a:r>
              <a:t/>
            </a:r>
            <a:endParaRPr sz="1450">
              <a:latin typeface="DM Sans"/>
              <a:ea typeface="DM Sans"/>
              <a:cs typeface="DM Sans"/>
              <a:sym typeface="DM Sans"/>
            </a:endParaRPr>
          </a:p>
        </p:txBody>
      </p:sp>
      <p:pic>
        <p:nvPicPr>
          <p:cNvPr id="79" name="Google Shape;79;p20"/>
          <p:cNvPicPr preferRelativeResize="0"/>
          <p:nvPr/>
        </p:nvPicPr>
        <p:blipFill>
          <a:blip r:embed="rId3">
            <a:alphaModFix/>
          </a:blip>
          <a:stretch>
            <a:fillRect/>
          </a:stretch>
        </p:blipFill>
        <p:spPr>
          <a:xfrm>
            <a:off x="4745025" y="1534225"/>
            <a:ext cx="1753376" cy="1013074"/>
          </a:xfrm>
          <a:prstGeom prst="rect">
            <a:avLst/>
          </a:prstGeom>
          <a:noFill/>
          <a:ln>
            <a:noFill/>
          </a:ln>
        </p:spPr>
      </p:pic>
      <p:pic>
        <p:nvPicPr>
          <p:cNvPr id="80" name="Google Shape;80;p20"/>
          <p:cNvPicPr preferRelativeResize="0"/>
          <p:nvPr/>
        </p:nvPicPr>
        <p:blipFill>
          <a:blip r:embed="rId3">
            <a:alphaModFix/>
          </a:blip>
          <a:stretch>
            <a:fillRect/>
          </a:stretch>
        </p:blipFill>
        <p:spPr>
          <a:xfrm>
            <a:off x="5686725" y="1651900"/>
            <a:ext cx="1753376" cy="1013074"/>
          </a:xfrm>
          <a:prstGeom prst="rect">
            <a:avLst/>
          </a:prstGeom>
          <a:noFill/>
          <a:ln>
            <a:noFill/>
          </a:ln>
        </p:spPr>
      </p:pic>
      <p:pic>
        <p:nvPicPr>
          <p:cNvPr id="81" name="Google Shape;81;p20"/>
          <p:cNvPicPr preferRelativeResize="0"/>
          <p:nvPr/>
        </p:nvPicPr>
        <p:blipFill>
          <a:blip r:embed="rId3">
            <a:alphaModFix/>
          </a:blip>
          <a:stretch>
            <a:fillRect/>
          </a:stretch>
        </p:blipFill>
        <p:spPr>
          <a:xfrm>
            <a:off x="6661900" y="1534225"/>
            <a:ext cx="1753376" cy="1013074"/>
          </a:xfrm>
          <a:prstGeom prst="rect">
            <a:avLst/>
          </a:prstGeom>
          <a:noFill/>
          <a:ln>
            <a:noFill/>
          </a:ln>
        </p:spPr>
      </p:pic>
      <p:pic>
        <p:nvPicPr>
          <p:cNvPr id="82" name="Google Shape;82;p20"/>
          <p:cNvPicPr preferRelativeResize="0"/>
          <p:nvPr/>
        </p:nvPicPr>
        <p:blipFill>
          <a:blip r:embed="rId3">
            <a:alphaModFix/>
          </a:blip>
          <a:stretch>
            <a:fillRect/>
          </a:stretch>
        </p:blipFill>
        <p:spPr>
          <a:xfrm>
            <a:off x="4761763" y="2446375"/>
            <a:ext cx="1753376" cy="1013074"/>
          </a:xfrm>
          <a:prstGeom prst="rect">
            <a:avLst/>
          </a:prstGeom>
          <a:noFill/>
          <a:ln>
            <a:noFill/>
          </a:ln>
        </p:spPr>
      </p:pic>
      <p:pic>
        <p:nvPicPr>
          <p:cNvPr id="83" name="Google Shape;83;p20"/>
          <p:cNvPicPr preferRelativeResize="0"/>
          <p:nvPr/>
        </p:nvPicPr>
        <p:blipFill>
          <a:blip r:embed="rId3">
            <a:alphaModFix/>
          </a:blip>
          <a:stretch>
            <a:fillRect/>
          </a:stretch>
        </p:blipFill>
        <p:spPr>
          <a:xfrm>
            <a:off x="5703463" y="2564050"/>
            <a:ext cx="1753376" cy="1013074"/>
          </a:xfrm>
          <a:prstGeom prst="rect">
            <a:avLst/>
          </a:prstGeom>
          <a:noFill/>
          <a:ln>
            <a:noFill/>
          </a:ln>
        </p:spPr>
      </p:pic>
      <p:pic>
        <p:nvPicPr>
          <p:cNvPr id="84" name="Google Shape;84;p20"/>
          <p:cNvPicPr preferRelativeResize="0"/>
          <p:nvPr/>
        </p:nvPicPr>
        <p:blipFill>
          <a:blip r:embed="rId3">
            <a:alphaModFix/>
          </a:blip>
          <a:stretch>
            <a:fillRect/>
          </a:stretch>
        </p:blipFill>
        <p:spPr>
          <a:xfrm>
            <a:off x="6678638" y="2446375"/>
            <a:ext cx="1753376" cy="1013074"/>
          </a:xfrm>
          <a:prstGeom prst="rect">
            <a:avLst/>
          </a:prstGeom>
          <a:noFill/>
          <a:ln>
            <a:noFill/>
          </a:ln>
        </p:spPr>
      </p:pic>
      <p:pic>
        <p:nvPicPr>
          <p:cNvPr id="85" name="Google Shape;85;p20"/>
          <p:cNvPicPr preferRelativeResize="0"/>
          <p:nvPr/>
        </p:nvPicPr>
        <p:blipFill>
          <a:blip r:embed="rId3">
            <a:alphaModFix/>
          </a:blip>
          <a:stretch>
            <a:fillRect/>
          </a:stretch>
        </p:blipFill>
        <p:spPr>
          <a:xfrm>
            <a:off x="4761750" y="3346225"/>
            <a:ext cx="1753376" cy="1013074"/>
          </a:xfrm>
          <a:prstGeom prst="rect">
            <a:avLst/>
          </a:prstGeom>
          <a:noFill/>
          <a:ln>
            <a:noFill/>
          </a:ln>
        </p:spPr>
      </p:pic>
      <p:pic>
        <p:nvPicPr>
          <p:cNvPr id="86" name="Google Shape;86;p20"/>
          <p:cNvPicPr preferRelativeResize="0"/>
          <p:nvPr/>
        </p:nvPicPr>
        <p:blipFill>
          <a:blip r:embed="rId3">
            <a:alphaModFix/>
          </a:blip>
          <a:stretch>
            <a:fillRect/>
          </a:stretch>
        </p:blipFill>
        <p:spPr>
          <a:xfrm>
            <a:off x="5703450" y="3463900"/>
            <a:ext cx="1753376" cy="1013074"/>
          </a:xfrm>
          <a:prstGeom prst="rect">
            <a:avLst/>
          </a:prstGeom>
          <a:noFill/>
          <a:ln>
            <a:noFill/>
          </a:ln>
        </p:spPr>
      </p:pic>
      <p:pic>
        <p:nvPicPr>
          <p:cNvPr id="87" name="Google Shape;87;p20"/>
          <p:cNvPicPr preferRelativeResize="0"/>
          <p:nvPr/>
        </p:nvPicPr>
        <p:blipFill>
          <a:blip r:embed="rId3">
            <a:alphaModFix/>
          </a:blip>
          <a:stretch>
            <a:fillRect/>
          </a:stretch>
        </p:blipFill>
        <p:spPr>
          <a:xfrm>
            <a:off x="6678625" y="3346225"/>
            <a:ext cx="1753376" cy="1013074"/>
          </a:xfrm>
          <a:prstGeom prst="rect">
            <a:avLst/>
          </a:prstGeom>
          <a:noFill/>
          <a:ln>
            <a:noFill/>
          </a:ln>
        </p:spPr>
      </p:pic>
      <p:sp>
        <p:nvSpPr>
          <p:cNvPr id="88" name="Google Shape;88;p20"/>
          <p:cNvSpPr/>
          <p:nvPr/>
        </p:nvSpPr>
        <p:spPr>
          <a:xfrm>
            <a:off x="4884500" y="1320000"/>
            <a:ext cx="3591000" cy="3200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20"/>
          <p:cNvSpPr txBox="1"/>
          <p:nvPr/>
        </p:nvSpPr>
        <p:spPr>
          <a:xfrm>
            <a:off x="7681100" y="873925"/>
            <a:ext cx="7944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50">
                <a:solidFill>
                  <a:schemeClr val="dk1"/>
                </a:solidFill>
                <a:latin typeface="DM Sans"/>
                <a:ea typeface="DM Sans"/>
                <a:cs typeface="DM Sans"/>
                <a:sym typeface="DM Sans"/>
              </a:rPr>
              <a:t>Array</a:t>
            </a:r>
            <a:endParaRPr b="1" sz="1700"/>
          </a:p>
        </p:txBody>
      </p:sp>
      <p:sp>
        <p:nvSpPr>
          <p:cNvPr id="90" name="Google Shape;90;p20"/>
          <p:cNvSpPr/>
          <p:nvPr/>
        </p:nvSpPr>
        <p:spPr>
          <a:xfrm>
            <a:off x="5430900" y="1980688"/>
            <a:ext cx="381600" cy="355500"/>
          </a:xfrm>
          <a:prstGeom prst="ellipse">
            <a:avLst/>
          </a:prstGeom>
          <a:solidFill>
            <a:srgbClr val="C9DAD0">
              <a:alpha val="50940"/>
            </a:srgbClr>
          </a:solidFill>
          <a:ln cap="flat" cmpd="sng" w="2857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0</a:t>
            </a:r>
            <a:endParaRPr b="1"/>
          </a:p>
        </p:txBody>
      </p:sp>
      <p:sp>
        <p:nvSpPr>
          <p:cNvPr id="91" name="Google Shape;91;p20"/>
          <p:cNvSpPr/>
          <p:nvPr/>
        </p:nvSpPr>
        <p:spPr>
          <a:xfrm>
            <a:off x="6389363" y="1980675"/>
            <a:ext cx="381600" cy="355500"/>
          </a:xfrm>
          <a:prstGeom prst="ellipse">
            <a:avLst/>
          </a:prstGeom>
          <a:solidFill>
            <a:srgbClr val="C9DAD0">
              <a:alpha val="50940"/>
            </a:srgbClr>
          </a:solidFill>
          <a:ln cap="flat" cmpd="sng" w="2857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1</a:t>
            </a:r>
            <a:endParaRPr b="1"/>
          </a:p>
        </p:txBody>
      </p:sp>
      <p:sp>
        <p:nvSpPr>
          <p:cNvPr id="92" name="Google Shape;92;p20"/>
          <p:cNvSpPr/>
          <p:nvPr/>
        </p:nvSpPr>
        <p:spPr>
          <a:xfrm>
            <a:off x="7347850" y="1929863"/>
            <a:ext cx="381600" cy="355500"/>
          </a:xfrm>
          <a:prstGeom prst="ellipse">
            <a:avLst/>
          </a:prstGeom>
          <a:solidFill>
            <a:srgbClr val="C9DAD0">
              <a:alpha val="50940"/>
            </a:srgbClr>
          </a:solidFill>
          <a:ln cap="flat" cmpd="sng" w="2857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2</a:t>
            </a:r>
            <a:endParaRPr b="1"/>
          </a:p>
        </p:txBody>
      </p:sp>
      <p:sp>
        <p:nvSpPr>
          <p:cNvPr id="93" name="Google Shape;93;p20"/>
          <p:cNvSpPr/>
          <p:nvPr/>
        </p:nvSpPr>
        <p:spPr>
          <a:xfrm>
            <a:off x="5447663" y="2722288"/>
            <a:ext cx="381600" cy="355500"/>
          </a:xfrm>
          <a:prstGeom prst="ellipse">
            <a:avLst/>
          </a:prstGeom>
          <a:solidFill>
            <a:srgbClr val="C9DAD0">
              <a:alpha val="50940"/>
            </a:srgbClr>
          </a:solidFill>
          <a:ln cap="flat" cmpd="sng" w="2857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3</a:t>
            </a:r>
            <a:endParaRPr b="1"/>
          </a:p>
        </p:txBody>
      </p:sp>
      <p:sp>
        <p:nvSpPr>
          <p:cNvPr id="94" name="Google Shape;94;p20"/>
          <p:cNvSpPr/>
          <p:nvPr/>
        </p:nvSpPr>
        <p:spPr>
          <a:xfrm>
            <a:off x="6389338" y="2827838"/>
            <a:ext cx="381600" cy="355500"/>
          </a:xfrm>
          <a:prstGeom prst="ellipse">
            <a:avLst/>
          </a:prstGeom>
          <a:solidFill>
            <a:srgbClr val="C9DAD0">
              <a:alpha val="50940"/>
            </a:srgbClr>
          </a:solidFill>
          <a:ln cap="flat" cmpd="sng" w="2857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4</a:t>
            </a:r>
            <a:endParaRPr b="1"/>
          </a:p>
        </p:txBody>
      </p:sp>
      <p:sp>
        <p:nvSpPr>
          <p:cNvPr id="95" name="Google Shape;95;p20"/>
          <p:cNvSpPr/>
          <p:nvPr/>
        </p:nvSpPr>
        <p:spPr>
          <a:xfrm>
            <a:off x="7364525" y="2769000"/>
            <a:ext cx="381600" cy="355500"/>
          </a:xfrm>
          <a:prstGeom prst="ellipse">
            <a:avLst/>
          </a:prstGeom>
          <a:solidFill>
            <a:srgbClr val="C9DAD0">
              <a:alpha val="50940"/>
            </a:srgbClr>
          </a:solidFill>
          <a:ln cap="flat" cmpd="sng" w="2857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5</a:t>
            </a:r>
            <a:endParaRPr b="1"/>
          </a:p>
        </p:txBody>
      </p:sp>
      <p:sp>
        <p:nvSpPr>
          <p:cNvPr id="96" name="Google Shape;96;p20"/>
          <p:cNvSpPr/>
          <p:nvPr/>
        </p:nvSpPr>
        <p:spPr>
          <a:xfrm>
            <a:off x="5447638" y="3593875"/>
            <a:ext cx="381600" cy="355500"/>
          </a:xfrm>
          <a:prstGeom prst="ellipse">
            <a:avLst/>
          </a:prstGeom>
          <a:solidFill>
            <a:srgbClr val="C9DAD0">
              <a:alpha val="50940"/>
            </a:srgbClr>
          </a:solidFill>
          <a:ln cap="flat" cmpd="sng" w="2857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6</a:t>
            </a:r>
            <a:endParaRPr b="1"/>
          </a:p>
        </p:txBody>
      </p:sp>
      <p:sp>
        <p:nvSpPr>
          <p:cNvPr id="97" name="Google Shape;97;p20"/>
          <p:cNvSpPr/>
          <p:nvPr/>
        </p:nvSpPr>
        <p:spPr>
          <a:xfrm>
            <a:off x="6372613" y="3716225"/>
            <a:ext cx="381600" cy="355500"/>
          </a:xfrm>
          <a:prstGeom prst="ellipse">
            <a:avLst/>
          </a:prstGeom>
          <a:solidFill>
            <a:srgbClr val="C9DAD0">
              <a:alpha val="50940"/>
            </a:srgbClr>
          </a:solidFill>
          <a:ln cap="flat" cmpd="sng" w="2857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7</a:t>
            </a:r>
            <a:endParaRPr b="1"/>
          </a:p>
        </p:txBody>
      </p:sp>
      <p:sp>
        <p:nvSpPr>
          <p:cNvPr id="98" name="Google Shape;98;p20"/>
          <p:cNvSpPr/>
          <p:nvPr/>
        </p:nvSpPr>
        <p:spPr>
          <a:xfrm>
            <a:off x="7364538" y="3577113"/>
            <a:ext cx="381600" cy="355500"/>
          </a:xfrm>
          <a:prstGeom prst="ellipse">
            <a:avLst/>
          </a:prstGeom>
          <a:solidFill>
            <a:srgbClr val="C9DAD0">
              <a:alpha val="50940"/>
            </a:srgbClr>
          </a:solidFill>
          <a:ln cap="flat" cmpd="sng" w="2857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8</a:t>
            </a:r>
            <a:endParaRPr b="1"/>
          </a:p>
        </p:txBody>
      </p:sp>
      <p:sp>
        <p:nvSpPr>
          <p:cNvPr id="99" name="Google Shape;99;p20"/>
          <p:cNvSpPr txBox="1"/>
          <p:nvPr/>
        </p:nvSpPr>
        <p:spPr>
          <a:xfrm>
            <a:off x="6193125" y="1421900"/>
            <a:ext cx="891600" cy="33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50">
                <a:solidFill>
                  <a:schemeClr val="dk1"/>
                </a:solidFill>
                <a:latin typeface="DM Sans"/>
                <a:ea typeface="DM Sans"/>
                <a:cs typeface="DM Sans"/>
                <a:sym typeface="DM Sans"/>
              </a:rPr>
              <a:t>Elementos</a:t>
            </a:r>
            <a:endParaRPr b="1"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nvSpPr>
        <p:spPr>
          <a:xfrm>
            <a:off x="197950" y="86625"/>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200">
                <a:solidFill>
                  <a:schemeClr val="dk1"/>
                </a:solidFill>
                <a:latin typeface="DM Sans"/>
                <a:ea typeface="DM Sans"/>
                <a:cs typeface="DM Sans"/>
                <a:sym typeface="DM Sans"/>
              </a:rPr>
              <a:t>Declarando un array en js</a:t>
            </a:r>
            <a:endParaRPr b="1" sz="3200">
              <a:solidFill>
                <a:schemeClr val="dk1"/>
              </a:solidFill>
              <a:latin typeface="DM Sans"/>
              <a:ea typeface="DM Sans"/>
              <a:cs typeface="DM Sans"/>
              <a:sym typeface="DM Sans"/>
            </a:endParaRPr>
          </a:p>
        </p:txBody>
      </p:sp>
      <p:sp>
        <p:nvSpPr>
          <p:cNvPr id="105" name="Google Shape;105;p21"/>
          <p:cNvSpPr txBox="1"/>
          <p:nvPr/>
        </p:nvSpPr>
        <p:spPr>
          <a:xfrm>
            <a:off x="215650" y="714525"/>
            <a:ext cx="8564400" cy="854100"/>
          </a:xfrm>
          <a:prstGeom prst="rect">
            <a:avLst/>
          </a:prstGeom>
          <a:noFill/>
          <a:ln>
            <a:noFill/>
          </a:ln>
        </p:spPr>
        <p:txBody>
          <a:bodyPr anchorCtr="0" anchor="t" bIns="91425" lIns="91425" spcFirstLastPara="1" rIns="1497725" wrap="square" tIns="91425">
            <a:spAutoFit/>
          </a:bodyPr>
          <a:lstStyle/>
          <a:p>
            <a:pPr indent="0" lvl="0" marL="0" marR="0" rtl="0" algn="l">
              <a:spcBef>
                <a:spcPts val="0"/>
              </a:spcBef>
              <a:spcAft>
                <a:spcPts val="0"/>
              </a:spcAft>
              <a:buNone/>
            </a:pPr>
            <a:r>
              <a:rPr lang="es" sz="1450">
                <a:latin typeface="DM Sans"/>
                <a:ea typeface="DM Sans"/>
                <a:cs typeface="DM Sans"/>
                <a:sym typeface="DM Sans"/>
              </a:rPr>
              <a:t>Los arrays se declaran usando </a:t>
            </a:r>
            <a:r>
              <a:rPr b="1" lang="es" sz="1450">
                <a:latin typeface="DM Sans"/>
                <a:ea typeface="DM Sans"/>
                <a:cs typeface="DM Sans"/>
                <a:sym typeface="DM Sans"/>
              </a:rPr>
              <a:t>[</a:t>
            </a:r>
            <a:r>
              <a:rPr lang="es" sz="1450">
                <a:latin typeface="DM Sans"/>
                <a:ea typeface="DM Sans"/>
                <a:cs typeface="DM Sans"/>
                <a:sym typeface="DM Sans"/>
              </a:rPr>
              <a:t>...</a:t>
            </a:r>
            <a:r>
              <a:rPr b="1" lang="es" sz="1450">
                <a:latin typeface="DM Sans"/>
                <a:ea typeface="DM Sans"/>
                <a:cs typeface="DM Sans"/>
                <a:sym typeface="DM Sans"/>
              </a:rPr>
              <a:t>]</a:t>
            </a:r>
            <a:r>
              <a:rPr lang="es" sz="1450">
                <a:latin typeface="DM Sans"/>
                <a:ea typeface="DM Sans"/>
                <a:cs typeface="DM Sans"/>
                <a:sym typeface="DM Sans"/>
              </a:rPr>
              <a:t> u</a:t>
            </a:r>
            <a:r>
              <a:rPr lang="es" sz="1450" u="sng">
                <a:latin typeface="DM Sans"/>
                <a:ea typeface="DM Sans"/>
                <a:cs typeface="DM Sans"/>
                <a:sym typeface="DM Sans"/>
              </a:rPr>
              <a:t>n par de corchetes</a:t>
            </a:r>
            <a:r>
              <a:rPr lang="es" sz="1450">
                <a:latin typeface="DM Sans"/>
                <a:ea typeface="DM Sans"/>
                <a:cs typeface="DM Sans"/>
                <a:sym typeface="DM Sans"/>
              </a:rPr>
              <a:t>. Podemos imaginar a estos corchetes como un contenedor. En js (y la </a:t>
            </a:r>
            <a:r>
              <a:rPr lang="es" sz="1450">
                <a:latin typeface="DM Sans"/>
                <a:ea typeface="DM Sans"/>
                <a:cs typeface="DM Sans"/>
                <a:sym typeface="DM Sans"/>
              </a:rPr>
              <a:t>mayoría</a:t>
            </a:r>
            <a:r>
              <a:rPr lang="es" sz="1450">
                <a:latin typeface="DM Sans"/>
                <a:ea typeface="DM Sans"/>
                <a:cs typeface="DM Sans"/>
                <a:sym typeface="DM Sans"/>
              </a:rPr>
              <a:t> de los lenguajes de </a:t>
            </a:r>
            <a:r>
              <a:rPr lang="es" sz="1450">
                <a:latin typeface="DM Sans"/>
                <a:ea typeface="DM Sans"/>
                <a:cs typeface="DM Sans"/>
                <a:sym typeface="DM Sans"/>
              </a:rPr>
              <a:t>programación</a:t>
            </a:r>
            <a:r>
              <a:rPr lang="es" sz="1450">
                <a:latin typeface="DM Sans"/>
                <a:ea typeface="DM Sans"/>
                <a:cs typeface="DM Sans"/>
                <a:sym typeface="DM Sans"/>
              </a:rPr>
              <a:t>) se declara un array inicialmente </a:t>
            </a:r>
            <a:r>
              <a:rPr lang="es" sz="1450">
                <a:latin typeface="DM Sans"/>
                <a:ea typeface="DM Sans"/>
                <a:cs typeface="DM Sans"/>
                <a:sym typeface="DM Sans"/>
              </a:rPr>
              <a:t>vacío</a:t>
            </a:r>
            <a:r>
              <a:rPr lang="es" sz="1450">
                <a:latin typeface="DM Sans"/>
                <a:ea typeface="DM Sans"/>
                <a:cs typeface="DM Sans"/>
                <a:sym typeface="DM Sans"/>
              </a:rPr>
              <a:t> como 👇</a:t>
            </a:r>
            <a:endParaRPr sz="1450">
              <a:latin typeface="DM Sans"/>
              <a:ea typeface="DM Sans"/>
              <a:cs typeface="DM Sans"/>
              <a:sym typeface="DM Sans"/>
            </a:endParaRPr>
          </a:p>
        </p:txBody>
      </p:sp>
      <p:pic>
        <p:nvPicPr>
          <p:cNvPr id="106" name="Google Shape;106;p21"/>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07" name="Google Shape;107;p21"/>
          <p:cNvPicPr preferRelativeResize="0"/>
          <p:nvPr/>
        </p:nvPicPr>
        <p:blipFill rotWithShape="1">
          <a:blip r:embed="rId4">
            <a:alphaModFix/>
          </a:blip>
          <a:srcRect b="6910" l="0" r="0" t="-6910"/>
          <a:stretch/>
        </p:blipFill>
        <p:spPr>
          <a:xfrm>
            <a:off x="1717938" y="1522713"/>
            <a:ext cx="5430009" cy="627900"/>
          </a:xfrm>
          <a:prstGeom prst="rect">
            <a:avLst/>
          </a:prstGeom>
          <a:noFill/>
          <a:ln>
            <a:noFill/>
          </a:ln>
        </p:spPr>
      </p:pic>
      <p:sp>
        <p:nvSpPr>
          <p:cNvPr id="108" name="Google Shape;108;p21"/>
          <p:cNvSpPr txBox="1"/>
          <p:nvPr/>
        </p:nvSpPr>
        <p:spPr>
          <a:xfrm>
            <a:off x="128625" y="2173725"/>
            <a:ext cx="8775000" cy="854100"/>
          </a:xfrm>
          <a:prstGeom prst="rect">
            <a:avLst/>
          </a:prstGeom>
          <a:noFill/>
          <a:ln>
            <a:noFill/>
          </a:ln>
        </p:spPr>
        <p:txBody>
          <a:bodyPr anchorCtr="0" anchor="t" bIns="91425" lIns="91425" spcFirstLastPara="1" rIns="1497725" wrap="square" tIns="91425">
            <a:spAutoFit/>
          </a:bodyPr>
          <a:lstStyle/>
          <a:p>
            <a:pPr indent="0" lvl="0" marL="0" marR="0" rtl="0" algn="l">
              <a:spcBef>
                <a:spcPts val="0"/>
              </a:spcBef>
              <a:spcAft>
                <a:spcPts val="0"/>
              </a:spcAft>
              <a:buNone/>
            </a:pPr>
            <a:r>
              <a:rPr lang="es" sz="1450">
                <a:latin typeface="DM Sans"/>
                <a:ea typeface="DM Sans"/>
                <a:cs typeface="DM Sans"/>
                <a:sym typeface="DM Sans"/>
              </a:rPr>
              <a:t>Como dijimos, podemos entender un array como una lista de elementos (elementos = diferentes datos) </a:t>
            </a:r>
            <a:r>
              <a:rPr b="1" lang="es" sz="1450">
                <a:latin typeface="DM Sans"/>
                <a:ea typeface="DM Sans"/>
                <a:cs typeface="DM Sans"/>
                <a:sym typeface="DM Sans"/>
              </a:rPr>
              <a:t>separados por una coma</a:t>
            </a:r>
            <a:r>
              <a:rPr lang="es" sz="1450">
                <a:latin typeface="DM Sans"/>
                <a:ea typeface="DM Sans"/>
                <a:cs typeface="DM Sans"/>
                <a:sym typeface="DM Sans"/>
              </a:rPr>
              <a:t>, siempre intentando que la lista sea consistente entre el nombre del array y lo que va contener 👀</a:t>
            </a:r>
            <a:endParaRPr sz="1450">
              <a:latin typeface="DM Sans"/>
              <a:ea typeface="DM Sans"/>
              <a:cs typeface="DM Sans"/>
              <a:sym typeface="DM Sans"/>
            </a:endParaRPr>
          </a:p>
        </p:txBody>
      </p:sp>
      <p:pic>
        <p:nvPicPr>
          <p:cNvPr id="109" name="Google Shape;109;p21"/>
          <p:cNvPicPr preferRelativeResize="0"/>
          <p:nvPr/>
        </p:nvPicPr>
        <p:blipFill>
          <a:blip r:embed="rId5">
            <a:alphaModFix/>
          </a:blip>
          <a:stretch>
            <a:fillRect/>
          </a:stretch>
        </p:blipFill>
        <p:spPr>
          <a:xfrm>
            <a:off x="1856425" y="3050925"/>
            <a:ext cx="5153025" cy="2009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2"/>
          <p:cNvPicPr preferRelativeResize="0"/>
          <p:nvPr/>
        </p:nvPicPr>
        <p:blipFill>
          <a:blip r:embed="rId3">
            <a:alphaModFix/>
          </a:blip>
          <a:stretch>
            <a:fillRect/>
          </a:stretch>
        </p:blipFill>
        <p:spPr>
          <a:xfrm>
            <a:off x="4067884" y="1088588"/>
            <a:ext cx="4274278" cy="1111625"/>
          </a:xfrm>
          <a:prstGeom prst="rect">
            <a:avLst/>
          </a:prstGeom>
          <a:noFill/>
          <a:ln>
            <a:noFill/>
          </a:ln>
        </p:spPr>
      </p:pic>
      <p:sp>
        <p:nvSpPr>
          <p:cNvPr id="115" name="Google Shape;115;p22"/>
          <p:cNvSpPr txBox="1"/>
          <p:nvPr/>
        </p:nvSpPr>
        <p:spPr>
          <a:xfrm>
            <a:off x="215275" y="95300"/>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Los programadores contamos desde 0</a:t>
            </a:r>
            <a:endParaRPr b="1" sz="3300">
              <a:solidFill>
                <a:schemeClr val="dk1"/>
              </a:solidFill>
              <a:latin typeface="DM Sans"/>
              <a:ea typeface="DM Sans"/>
              <a:cs typeface="DM Sans"/>
              <a:sym typeface="DM Sans"/>
            </a:endParaRPr>
          </a:p>
        </p:txBody>
      </p:sp>
      <p:sp>
        <p:nvSpPr>
          <p:cNvPr id="116" name="Google Shape;116;p22"/>
          <p:cNvSpPr txBox="1"/>
          <p:nvPr/>
        </p:nvSpPr>
        <p:spPr>
          <a:xfrm>
            <a:off x="311450" y="903000"/>
            <a:ext cx="2999100" cy="42405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s" sz="1550">
                <a:latin typeface="DM Sans"/>
                <a:ea typeface="DM Sans"/>
                <a:cs typeface="DM Sans"/>
                <a:sym typeface="DM Sans"/>
              </a:rPr>
              <a:t>Habíamos</a:t>
            </a:r>
            <a:r>
              <a:rPr lang="es" sz="1550">
                <a:latin typeface="DM Sans"/>
                <a:ea typeface="DM Sans"/>
                <a:cs typeface="DM Sans"/>
                <a:sym typeface="DM Sans"/>
              </a:rPr>
              <a:t> comentado que los arrays cuentan con </a:t>
            </a:r>
            <a:r>
              <a:rPr b="1" lang="es" sz="1550">
                <a:latin typeface="DM Sans"/>
                <a:ea typeface="DM Sans"/>
                <a:cs typeface="DM Sans"/>
                <a:sym typeface="DM Sans"/>
              </a:rPr>
              <a:t>índices</a:t>
            </a:r>
            <a:r>
              <a:rPr b="1" lang="es" sz="1550">
                <a:latin typeface="DM Sans"/>
                <a:ea typeface="DM Sans"/>
                <a:cs typeface="DM Sans"/>
                <a:sym typeface="DM Sans"/>
              </a:rPr>
              <a:t> para ubicar los elementos de forma ordenada</a:t>
            </a:r>
            <a:r>
              <a:rPr lang="es" sz="1550">
                <a:latin typeface="DM Sans"/>
                <a:ea typeface="DM Sans"/>
                <a:cs typeface="DM Sans"/>
                <a:sym typeface="DM Sans"/>
              </a:rPr>
              <a:t>, y que tanto nosotros como js sepamos donde se guarda cada elemento.</a:t>
            </a:r>
            <a:endParaRPr sz="1550">
              <a:latin typeface="DM Sans"/>
              <a:ea typeface="DM Sans"/>
              <a:cs typeface="DM Sans"/>
              <a:sym typeface="DM Sans"/>
            </a:endParaRPr>
          </a:p>
          <a:p>
            <a:pPr indent="0" lvl="0" marL="0" marR="0" rtl="0" algn="l">
              <a:spcBef>
                <a:spcPts val="0"/>
              </a:spcBef>
              <a:spcAft>
                <a:spcPts val="0"/>
              </a:spcAft>
              <a:buNone/>
            </a:pPr>
            <a:r>
              <a:t/>
            </a:r>
            <a:endParaRPr sz="1550">
              <a:latin typeface="DM Sans"/>
              <a:ea typeface="DM Sans"/>
              <a:cs typeface="DM Sans"/>
              <a:sym typeface="DM Sans"/>
            </a:endParaRPr>
          </a:p>
          <a:p>
            <a:pPr indent="0" lvl="0" marL="0" marR="0" rtl="0" algn="l">
              <a:spcBef>
                <a:spcPts val="0"/>
              </a:spcBef>
              <a:spcAft>
                <a:spcPts val="0"/>
              </a:spcAft>
              <a:buNone/>
            </a:pPr>
            <a:r>
              <a:rPr lang="es" sz="1550">
                <a:latin typeface="DM Sans"/>
                <a:ea typeface="DM Sans"/>
                <a:cs typeface="DM Sans"/>
                <a:sym typeface="DM Sans"/>
              </a:rPr>
              <a:t>Los </a:t>
            </a:r>
            <a:r>
              <a:rPr lang="es" sz="1550">
                <a:latin typeface="DM Sans"/>
                <a:ea typeface="DM Sans"/>
                <a:cs typeface="DM Sans"/>
                <a:sym typeface="DM Sans"/>
              </a:rPr>
              <a:t>índices</a:t>
            </a:r>
            <a:r>
              <a:rPr lang="es" sz="1550">
                <a:latin typeface="DM Sans"/>
                <a:ea typeface="DM Sans"/>
                <a:cs typeface="DM Sans"/>
                <a:sym typeface="DM Sans"/>
              </a:rPr>
              <a:t> no son </a:t>
            </a:r>
            <a:r>
              <a:rPr lang="es" sz="1550">
                <a:latin typeface="DM Sans"/>
                <a:ea typeface="DM Sans"/>
                <a:cs typeface="DM Sans"/>
                <a:sym typeface="DM Sans"/>
              </a:rPr>
              <a:t>más</a:t>
            </a:r>
            <a:r>
              <a:rPr lang="es" sz="1550">
                <a:latin typeface="DM Sans"/>
                <a:ea typeface="DM Sans"/>
                <a:cs typeface="DM Sans"/>
                <a:sym typeface="DM Sans"/>
              </a:rPr>
              <a:t> que un </a:t>
            </a:r>
            <a:r>
              <a:rPr lang="es" sz="1550">
                <a:latin typeface="DM Sans"/>
                <a:ea typeface="DM Sans"/>
                <a:cs typeface="DM Sans"/>
                <a:sym typeface="DM Sans"/>
              </a:rPr>
              <a:t>número</a:t>
            </a:r>
            <a:r>
              <a:rPr lang="es" sz="1550">
                <a:latin typeface="DM Sans"/>
                <a:ea typeface="DM Sans"/>
                <a:cs typeface="DM Sans"/>
                <a:sym typeface="DM Sans"/>
              </a:rPr>
              <a:t> que usamos para cada espacio del array, y como bien dice el </a:t>
            </a:r>
            <a:r>
              <a:rPr lang="es" sz="1550">
                <a:latin typeface="DM Sans"/>
                <a:ea typeface="DM Sans"/>
                <a:cs typeface="DM Sans"/>
                <a:sym typeface="DM Sans"/>
              </a:rPr>
              <a:t>título</a:t>
            </a:r>
            <a:r>
              <a:rPr lang="es" sz="1550">
                <a:latin typeface="DM Sans"/>
                <a:ea typeface="DM Sans"/>
                <a:cs typeface="DM Sans"/>
                <a:sym typeface="DM Sans"/>
              </a:rPr>
              <a:t>, </a:t>
            </a:r>
            <a:r>
              <a:rPr b="1" lang="es" sz="1550">
                <a:solidFill>
                  <a:srgbClr val="FF0000"/>
                </a:solidFill>
                <a:latin typeface="DM Sans"/>
                <a:ea typeface="DM Sans"/>
                <a:cs typeface="DM Sans"/>
                <a:sym typeface="DM Sans"/>
              </a:rPr>
              <a:t>el </a:t>
            </a:r>
            <a:r>
              <a:rPr b="1" lang="es" sz="1550">
                <a:solidFill>
                  <a:srgbClr val="FF0000"/>
                </a:solidFill>
                <a:latin typeface="DM Sans"/>
                <a:ea typeface="DM Sans"/>
                <a:cs typeface="DM Sans"/>
                <a:sym typeface="DM Sans"/>
              </a:rPr>
              <a:t>índice</a:t>
            </a:r>
            <a:r>
              <a:rPr b="1" lang="es" sz="1550">
                <a:solidFill>
                  <a:srgbClr val="FF0000"/>
                </a:solidFill>
                <a:latin typeface="DM Sans"/>
                <a:ea typeface="DM Sans"/>
                <a:cs typeface="DM Sans"/>
                <a:sym typeface="DM Sans"/>
              </a:rPr>
              <a:t> del primer elemento de un array es el 0</a:t>
            </a:r>
            <a:endParaRPr b="1" sz="1550">
              <a:solidFill>
                <a:srgbClr val="FF0000"/>
              </a:solidFill>
              <a:latin typeface="DM Sans"/>
              <a:ea typeface="DM Sans"/>
              <a:cs typeface="DM Sans"/>
              <a:sym typeface="DM Sans"/>
            </a:endParaRPr>
          </a:p>
          <a:p>
            <a:pPr indent="0" lvl="0" marL="0" marR="0" rtl="0" algn="l">
              <a:spcBef>
                <a:spcPts val="0"/>
              </a:spcBef>
              <a:spcAft>
                <a:spcPts val="0"/>
              </a:spcAft>
              <a:buNone/>
            </a:pPr>
            <a:r>
              <a:t/>
            </a:r>
            <a:endParaRPr sz="1550">
              <a:solidFill>
                <a:srgbClr val="FF0000"/>
              </a:solidFill>
              <a:latin typeface="DM Sans"/>
              <a:ea typeface="DM Sans"/>
              <a:cs typeface="DM Sans"/>
              <a:sym typeface="DM Sans"/>
            </a:endParaRPr>
          </a:p>
          <a:p>
            <a:pPr indent="0" lvl="0" marL="0" marR="0" rtl="0" algn="r">
              <a:spcBef>
                <a:spcPts val="0"/>
              </a:spcBef>
              <a:spcAft>
                <a:spcPts val="0"/>
              </a:spcAft>
              <a:buNone/>
            </a:pPr>
            <a:r>
              <a:rPr lang="es" sz="1550">
                <a:solidFill>
                  <a:schemeClr val="dk1"/>
                </a:solidFill>
                <a:latin typeface="DM Sans"/>
                <a:ea typeface="DM Sans"/>
                <a:cs typeface="DM Sans"/>
                <a:sym typeface="DM Sans"/>
              </a:rPr>
              <a:t>Armemos un array y practiquemos 💪</a:t>
            </a:r>
            <a:endParaRPr sz="1550">
              <a:solidFill>
                <a:schemeClr val="dk1"/>
              </a:solidFill>
              <a:latin typeface="DM Sans"/>
              <a:ea typeface="DM Sans"/>
              <a:cs typeface="DM Sans"/>
              <a:sym typeface="DM Sans"/>
            </a:endParaRPr>
          </a:p>
        </p:txBody>
      </p:sp>
      <p:pic>
        <p:nvPicPr>
          <p:cNvPr id="117" name="Google Shape;117;p22"/>
          <p:cNvPicPr preferRelativeResize="0"/>
          <p:nvPr/>
        </p:nvPicPr>
        <p:blipFill>
          <a:blip r:embed="rId4">
            <a:alphaModFix/>
          </a:blip>
          <a:stretch>
            <a:fillRect/>
          </a:stretch>
        </p:blipFill>
        <p:spPr>
          <a:xfrm>
            <a:off x="3383150" y="2551788"/>
            <a:ext cx="5643750" cy="25035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nvSpPr>
        <p:spPr>
          <a:xfrm>
            <a:off x="56075" y="0"/>
            <a:ext cx="8193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Ahora les explico por que </a:t>
            </a:r>
            <a:r>
              <a:rPr b="1" lang="es" sz="4000">
                <a:solidFill>
                  <a:schemeClr val="dk1"/>
                </a:solidFill>
                <a:latin typeface="DM Sans"/>
                <a:ea typeface="DM Sans"/>
                <a:cs typeface="DM Sans"/>
                <a:sym typeface="DM Sans"/>
              </a:rPr>
              <a:t>definimos</a:t>
            </a:r>
            <a:r>
              <a:rPr b="1" lang="es" sz="4000">
                <a:solidFill>
                  <a:schemeClr val="dk1"/>
                </a:solidFill>
                <a:latin typeface="DM Sans"/>
                <a:ea typeface="DM Sans"/>
                <a:cs typeface="DM Sans"/>
                <a:sym typeface="DM Sans"/>
              </a:rPr>
              <a:t> i = 0 en el for</a:t>
            </a:r>
            <a:endParaRPr b="1" sz="4000">
              <a:solidFill>
                <a:schemeClr val="dk1"/>
              </a:solidFill>
              <a:latin typeface="DM Sans"/>
              <a:ea typeface="DM Sans"/>
              <a:cs typeface="DM Sans"/>
              <a:sym typeface="DM Sans"/>
            </a:endParaRPr>
          </a:p>
        </p:txBody>
      </p:sp>
      <p:sp>
        <p:nvSpPr>
          <p:cNvPr id="123" name="Google Shape;123;p23"/>
          <p:cNvSpPr txBox="1"/>
          <p:nvPr/>
        </p:nvSpPr>
        <p:spPr>
          <a:xfrm>
            <a:off x="96150" y="1235025"/>
            <a:ext cx="8193000" cy="13776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Arial"/>
              <a:buNone/>
            </a:pPr>
            <a:r>
              <a:rPr lang="es" sz="1550">
                <a:latin typeface="DM Sans"/>
                <a:ea typeface="DM Sans"/>
                <a:cs typeface="DM Sans"/>
                <a:sym typeface="DM Sans"/>
              </a:rPr>
              <a:t>Sería</a:t>
            </a:r>
            <a:r>
              <a:rPr lang="es" sz="1550">
                <a:latin typeface="DM Sans"/>
                <a:ea typeface="DM Sans"/>
                <a:cs typeface="DM Sans"/>
                <a:sym typeface="DM Sans"/>
              </a:rPr>
              <a:t> muy ineficiente tener que acceder a cada elemento del array uno por uno, ya que, </a:t>
            </a:r>
            <a:r>
              <a:rPr lang="es" sz="1550">
                <a:latin typeface="DM Sans"/>
                <a:ea typeface="DM Sans"/>
                <a:cs typeface="DM Sans"/>
                <a:sym typeface="DM Sans"/>
              </a:rPr>
              <a:t>quizás</a:t>
            </a:r>
            <a:r>
              <a:rPr lang="es" sz="1550">
                <a:latin typeface="DM Sans"/>
                <a:ea typeface="DM Sans"/>
                <a:cs typeface="DM Sans"/>
                <a:sym typeface="DM Sans"/>
              </a:rPr>
              <a:t> en un programa queramos acceder de forma aleatoria o consecutiva (elemento a elemento) a los elementos del array.</a:t>
            </a:r>
            <a:endParaRPr sz="1550">
              <a:latin typeface="DM Sans"/>
              <a:ea typeface="DM Sans"/>
              <a:cs typeface="DM Sans"/>
              <a:sym typeface="DM Sans"/>
            </a:endParaRPr>
          </a:p>
          <a:p>
            <a:pPr indent="0" lvl="0" marL="0" marR="0" rtl="0" algn="l">
              <a:spcBef>
                <a:spcPts val="0"/>
              </a:spcBef>
              <a:spcAft>
                <a:spcPts val="0"/>
              </a:spcAft>
              <a:buClr>
                <a:schemeClr val="dk1"/>
              </a:buClr>
              <a:buSzPts val="1100"/>
              <a:buFont typeface="Arial"/>
              <a:buNone/>
            </a:pPr>
            <a:r>
              <a:t/>
            </a:r>
            <a:endParaRPr sz="1550">
              <a:latin typeface="DM Sans"/>
              <a:ea typeface="DM Sans"/>
              <a:cs typeface="DM Sans"/>
              <a:sym typeface="DM Sans"/>
            </a:endParaRPr>
          </a:p>
          <a:p>
            <a:pPr indent="0" lvl="0" marL="0" marR="0" rtl="0" algn="l">
              <a:spcBef>
                <a:spcPts val="0"/>
              </a:spcBef>
              <a:spcAft>
                <a:spcPts val="0"/>
              </a:spcAft>
              <a:buClr>
                <a:schemeClr val="dk1"/>
              </a:buClr>
              <a:buSzPts val="1100"/>
              <a:buFont typeface="Arial"/>
              <a:buNone/>
            </a:pPr>
            <a:r>
              <a:rPr lang="es" sz="1550">
                <a:latin typeface="DM Sans"/>
                <a:ea typeface="DM Sans"/>
                <a:cs typeface="DM Sans"/>
                <a:sym typeface="DM Sans"/>
              </a:rPr>
              <a:t>Entonces una forma sencilla de recorrer un array . . . </a:t>
            </a:r>
            <a:endParaRPr sz="1550">
              <a:latin typeface="DM Sans"/>
              <a:ea typeface="DM Sans"/>
              <a:cs typeface="DM Sans"/>
              <a:sym typeface="DM Sans"/>
            </a:endParaRPr>
          </a:p>
        </p:txBody>
      </p:sp>
      <p:pic>
        <p:nvPicPr>
          <p:cNvPr id="124" name="Google Shape;124;p23"/>
          <p:cNvPicPr preferRelativeResize="0"/>
          <p:nvPr/>
        </p:nvPicPr>
        <p:blipFill>
          <a:blip r:embed="rId3">
            <a:alphaModFix/>
          </a:blip>
          <a:stretch>
            <a:fillRect/>
          </a:stretch>
        </p:blipFill>
        <p:spPr>
          <a:xfrm>
            <a:off x="707025" y="2612625"/>
            <a:ext cx="7961475" cy="24467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